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8" r:id="rId2"/>
    <p:sldId id="289" r:id="rId3"/>
    <p:sldId id="290" r:id="rId4"/>
    <p:sldId id="365" r:id="rId5"/>
    <p:sldId id="366" r:id="rId6"/>
    <p:sldId id="367" r:id="rId7"/>
    <p:sldId id="368" r:id="rId8"/>
    <p:sldId id="369" r:id="rId9"/>
    <p:sldId id="384" r:id="rId10"/>
    <p:sldId id="370" r:id="rId11"/>
    <p:sldId id="371" r:id="rId12"/>
    <p:sldId id="372" r:id="rId13"/>
    <p:sldId id="373" r:id="rId14"/>
    <p:sldId id="374" r:id="rId15"/>
    <p:sldId id="375" r:id="rId16"/>
    <p:sldId id="376" r:id="rId17"/>
    <p:sldId id="377" r:id="rId18"/>
    <p:sldId id="378" r:id="rId19"/>
    <p:sldId id="380" r:id="rId20"/>
    <p:sldId id="381" r:id="rId21"/>
    <p:sldId id="382" r:id="rId22"/>
    <p:sldId id="383"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45A1"/>
    <a:srgbClr val="0000FF"/>
    <a:srgbClr val="9E3476"/>
    <a:srgbClr val="213071"/>
    <a:srgbClr val="0B1026"/>
    <a:srgbClr val="FFFFFF"/>
    <a:srgbClr val="FFC000"/>
    <a:srgbClr val="912F6C"/>
    <a:srgbClr val="B52219"/>
    <a:srgbClr val="4F1A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34" autoAdjust="0"/>
    <p:restoredTop sz="75778" autoAdjust="0"/>
  </p:normalViewPr>
  <p:slideViewPr>
    <p:cSldViewPr snapToGrid="0">
      <p:cViewPr varScale="1">
        <p:scale>
          <a:sx n="122" d="100"/>
          <a:sy n="122" d="100"/>
        </p:scale>
        <p:origin x="944" y="92"/>
      </p:cViewPr>
      <p:guideLst>
        <p:guide orient="horz" pos="2160"/>
        <p:guide pos="3840"/>
      </p:guideLst>
    </p:cSldViewPr>
  </p:slideViewPr>
  <p:outlineViewPr>
    <p:cViewPr>
      <p:scale>
        <a:sx n="33" d="100"/>
        <a:sy n="33" d="100"/>
      </p:scale>
      <p:origin x="0" y="-204"/>
    </p:cViewPr>
  </p:outlineViewPr>
  <p:notesTextViewPr>
    <p:cViewPr>
      <p:scale>
        <a:sx n="3" d="2"/>
        <a:sy n="3" d="2"/>
      </p:scale>
      <p:origin x="0" y="-104"/>
    </p:cViewPr>
  </p:notesTextViewPr>
  <p:sorterViewPr>
    <p:cViewPr>
      <p:scale>
        <a:sx n="200" d="100"/>
        <a:sy n="200" d="100"/>
      </p:scale>
      <p:origin x="0" y="-127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37207-1A83-49E3-A411-8BC9D498C840}" type="datetimeFigureOut">
              <a:rPr lang="zh-CN" altLang="en-US" smtClean="0"/>
              <a:t>2026/9/25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A909D7-2FEF-4905-BBEC-3085DE2A16DA}" type="slidenum">
              <a:rPr lang="zh-CN" altLang="en-US" smtClean="0"/>
              <a:t>‹#›</a:t>
            </a:fld>
            <a:endParaRPr lang="zh-CN" altLang="en-US"/>
          </a:p>
        </p:txBody>
      </p:sp>
    </p:spTree>
    <p:extLst>
      <p:ext uri="{BB962C8B-B14F-4D97-AF65-F5344CB8AC3E}">
        <p14:creationId xmlns:p14="http://schemas.microsoft.com/office/powerpoint/2010/main" val="993018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OK, thanks for the introduction. Good morning, everyone. Today, I’m going to present our work: LMTracer: Fine-Grained and Real-Time Performance Profiling for Production LLM Systems.</a:t>
            </a:r>
          </a:p>
          <a:p>
            <a:r>
              <a:rPr lang="en-US" altLang="zh-CN" dirty="0"/>
              <a:t>I’m </a:t>
            </a:r>
            <a:r>
              <a:rPr lang="zh-CN" altLang="zh-CN" dirty="0"/>
              <a:t>Kun Qian. The authors couldn’t be here today, so I’m presenting on their behalf.</a:t>
            </a:r>
          </a:p>
          <a:p>
            <a:r>
              <a:rPr lang="zh-CN" altLang="zh-CN" dirty="0"/>
              <a:t>Let me start with some background.</a:t>
            </a:r>
          </a:p>
        </p:txBody>
      </p:sp>
      <p:sp>
        <p:nvSpPr>
          <p:cNvPr id="4" name="灯片编号占位符 3"/>
          <p:cNvSpPr>
            <a:spLocks noGrp="1"/>
          </p:cNvSpPr>
          <p:nvPr>
            <p:ph type="sldNum" sz="quarter" idx="5"/>
          </p:nvPr>
        </p:nvSpPr>
        <p:spPr/>
        <p:txBody>
          <a:bodyPr/>
          <a:lstStyle/>
          <a:p>
            <a:fld id="{FBA909D7-2FEF-4905-BBEC-3085DE2A16DA}" type="slidenum">
              <a:rPr lang="zh-CN" altLang="en-US" smtClean="0"/>
              <a:t>1</a:t>
            </a:fld>
            <a:endParaRPr lang="zh-CN" altLang="en-US"/>
          </a:p>
        </p:txBody>
      </p:sp>
    </p:spTree>
    <p:extLst>
      <p:ext uri="{BB962C8B-B14F-4D97-AF65-F5344CB8AC3E}">
        <p14:creationId xmlns:p14="http://schemas.microsoft.com/office/powerpoint/2010/main" val="1551708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BA909D7-2FEF-4905-BBEC-3085DE2A16DA}" type="slidenum">
              <a:rPr lang="zh-CN" altLang="en-US" smtClean="0"/>
              <a:t>2</a:t>
            </a:fld>
            <a:endParaRPr lang="zh-CN" altLang="en-US"/>
          </a:p>
        </p:txBody>
      </p:sp>
    </p:spTree>
    <p:extLst>
      <p:ext uri="{BB962C8B-B14F-4D97-AF65-F5344CB8AC3E}">
        <p14:creationId xmlns:p14="http://schemas.microsoft.com/office/powerpoint/2010/main" val="34721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LLM training and serving are core workloads in today’s cloud service providers.</a:t>
            </a:r>
          </a:p>
          <a:p>
            <a:endParaRPr lang="en-US" altLang="zh-CN" dirty="0"/>
          </a:p>
          <a:p>
            <a:r>
              <a:rPr lang="en-US" altLang="zh-CN" dirty="0"/>
              <a:t>Training large models can occupy thousands of GPUs for weeks or months, so even a small loss in efficiency can waste substantial resources.</a:t>
            </a:r>
          </a:p>
          <a:p>
            <a:endParaRPr lang="en-US" altLang="zh-CN" dirty="0"/>
          </a:p>
          <a:p>
            <a:r>
              <a:rPr lang="en-US" altLang="zh-CN" dirty="0"/>
              <a:t>Serving has a different requirement: it must deliver high throughput while keeping response latency low. Performance bottlenecks therefore have two direct consequences. They increase infrastructure costs, and they degrade the experience of users waiting for responses.</a:t>
            </a:r>
            <a:endParaRPr lang="zh-CN" altLang="zh-CN" dirty="0"/>
          </a:p>
        </p:txBody>
      </p:sp>
      <p:sp>
        <p:nvSpPr>
          <p:cNvPr id="4" name="灯片编号占位符 3"/>
          <p:cNvSpPr>
            <a:spLocks noGrp="1"/>
          </p:cNvSpPr>
          <p:nvPr>
            <p:ph type="sldNum" sz="quarter" idx="5"/>
          </p:nvPr>
        </p:nvSpPr>
        <p:spPr/>
        <p:txBody>
          <a:bodyPr/>
          <a:lstStyle/>
          <a:p>
            <a:fld id="{FBA909D7-2FEF-4905-BBEC-3085DE2A16DA}" type="slidenum">
              <a:rPr lang="zh-CN" altLang="en-US" smtClean="0"/>
              <a:t>3</a:t>
            </a:fld>
            <a:endParaRPr lang="zh-CN" altLang="en-US"/>
          </a:p>
        </p:txBody>
      </p:sp>
    </p:spTree>
    <p:extLst>
      <p:ext uri="{BB962C8B-B14F-4D97-AF65-F5344CB8AC3E}">
        <p14:creationId xmlns:p14="http://schemas.microsoft.com/office/powerpoint/2010/main" val="2114204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50653-6FA5-979D-D3CF-4A187D27097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FE7D9C3-6AFC-FB2C-D7B8-9C90AE20C6E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C4F8D73-C331-07EB-00D6-199F78924ABC}"/>
              </a:ext>
            </a:extLst>
          </p:cNvPr>
          <p:cNvSpPr>
            <a:spLocks noGrp="1"/>
          </p:cNvSpPr>
          <p:nvPr>
            <p:ph type="body" idx="1"/>
          </p:nvPr>
        </p:nvSpPr>
        <p:spPr/>
        <p:txBody>
          <a:bodyPr/>
          <a:lstStyle/>
          <a:p>
            <a:r>
              <a:rPr lang="en-US" altLang="zh-CN" dirty="0"/>
              <a:t>As a result, online profiling is essential for identifying performance bottlenecks or potential issues in production LLM systems.</a:t>
            </a:r>
          </a:p>
          <a:p>
            <a:endParaRPr lang="en-US" altLang="zh-CN" dirty="0"/>
          </a:p>
          <a:p>
            <a:r>
              <a:rPr lang="en-US" altLang="zh-CN" dirty="0"/>
              <a:t>Existing approaches fall into two categories. Telemetry-based monitoring aggregates high-level performance metrics, such as token throughput, iteration time, and request latency.</a:t>
            </a:r>
          </a:p>
          <a:p>
            <a:r>
              <a:rPr lang="en-US" altLang="zh-CN" dirty="0"/>
              <a:t>They are often available in LLM frameworks like </a:t>
            </a:r>
            <a:r>
              <a:rPr lang="en-US" altLang="zh-CN" dirty="0" err="1"/>
              <a:t>vLLM</a:t>
            </a:r>
            <a:r>
              <a:rPr lang="en-US" altLang="zh-CN" dirty="0"/>
              <a:t>, </a:t>
            </a:r>
            <a:r>
              <a:rPr lang="en-US" altLang="zh-CN" dirty="0" err="1"/>
              <a:t>SGLang</a:t>
            </a:r>
            <a:r>
              <a:rPr lang="en-US" altLang="zh-CN" dirty="0"/>
              <a:t>, and Megatron. It is lightweight, </a:t>
            </a:r>
            <a:r>
              <a:rPr lang="zh-CN" altLang="zh-CN" dirty="0"/>
              <a:t>but provides limited insight into the GPU execution time of individual LLM components</a:t>
            </a:r>
            <a:r>
              <a:rPr lang="en-US" altLang="zh-CN" dirty="0"/>
              <a:t>.</a:t>
            </a:r>
            <a:endParaRPr lang="zh-CN" altLang="zh-CN" dirty="0"/>
          </a:p>
          <a:p>
            <a:endParaRPr lang="en-US" altLang="zh-CN" dirty="0"/>
          </a:p>
          <a:p>
            <a:r>
              <a:rPr lang="en-US" altLang="zh-CN" dirty="0"/>
              <a:t>Kernel-level profilers, such as NVIDIA Nsight Systems and </a:t>
            </a:r>
            <a:r>
              <a:rPr lang="en-US" altLang="zh-CN" dirty="0" err="1"/>
              <a:t>PyTorch</a:t>
            </a:r>
            <a:r>
              <a:rPr lang="en-US" altLang="zh-CN" dirty="0"/>
              <a:t> Profiler, capture detailed GPU traces, but introduce substantial overhead in production because they can disrupt asynchronous GPU execution.</a:t>
            </a:r>
            <a:endParaRPr lang="zh-CN" altLang="zh-CN" dirty="0"/>
          </a:p>
        </p:txBody>
      </p:sp>
      <p:sp>
        <p:nvSpPr>
          <p:cNvPr id="4" name="灯片编号占位符 3">
            <a:extLst>
              <a:ext uri="{FF2B5EF4-FFF2-40B4-BE49-F238E27FC236}">
                <a16:creationId xmlns:a16="http://schemas.microsoft.com/office/drawing/2014/main" id="{475E637E-3BB3-3D0B-1D79-1151F3D02250}"/>
              </a:ext>
            </a:extLst>
          </p:cNvPr>
          <p:cNvSpPr>
            <a:spLocks noGrp="1"/>
          </p:cNvSpPr>
          <p:nvPr>
            <p:ph type="sldNum" sz="quarter" idx="5"/>
          </p:nvPr>
        </p:nvSpPr>
        <p:spPr/>
        <p:txBody>
          <a:bodyPr/>
          <a:lstStyle/>
          <a:p>
            <a:fld id="{FBA909D7-2FEF-4905-BBEC-3085DE2A16DA}" type="slidenum">
              <a:rPr lang="zh-CN" altLang="en-US" smtClean="0"/>
              <a:t>4</a:t>
            </a:fld>
            <a:endParaRPr lang="zh-CN" altLang="en-US"/>
          </a:p>
        </p:txBody>
      </p:sp>
    </p:spTree>
    <p:extLst>
      <p:ext uri="{BB962C8B-B14F-4D97-AF65-F5344CB8AC3E}">
        <p14:creationId xmlns:p14="http://schemas.microsoft.com/office/powerpoint/2010/main" val="3236635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BE3EE-616E-6BAE-C756-38050CE4B7F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CEA4AA5-DEC9-32D2-C02A-27454C9B9D9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9F951F0-CF32-2533-91D8-A62279611ABA}"/>
              </a:ext>
            </a:extLst>
          </p:cNvPr>
          <p:cNvSpPr>
            <a:spLocks noGrp="1"/>
          </p:cNvSpPr>
          <p:nvPr>
            <p:ph type="body" idx="1"/>
          </p:nvPr>
        </p:nvSpPr>
        <p:spPr/>
        <p:txBody>
          <a:bodyPr/>
          <a:lstStyle/>
          <a:p>
            <a:r>
              <a:rPr lang="en-US" altLang="zh-CN" dirty="0"/>
              <a:t>As shown here, Nsight Systems increases iteration time by seven point two percent when training a 70B model. </a:t>
            </a:r>
            <a:r>
              <a:rPr lang="en-US" altLang="zh-CN" dirty="0" err="1"/>
              <a:t>PyTorch</a:t>
            </a:r>
            <a:r>
              <a:rPr lang="en-US" altLang="zh-CN" dirty="0"/>
              <a:t> Profiler decreases token throughput by 83.4 percent in LLM serving. Such performance degradation limits their applicability to real-time profiling in production.</a:t>
            </a:r>
            <a:endParaRPr lang="zh-CN" altLang="zh-CN" dirty="0"/>
          </a:p>
        </p:txBody>
      </p:sp>
      <p:sp>
        <p:nvSpPr>
          <p:cNvPr id="4" name="灯片编号占位符 3">
            <a:extLst>
              <a:ext uri="{FF2B5EF4-FFF2-40B4-BE49-F238E27FC236}">
                <a16:creationId xmlns:a16="http://schemas.microsoft.com/office/drawing/2014/main" id="{92AD1523-2546-3106-AA76-C845CAF7DA2B}"/>
              </a:ext>
            </a:extLst>
          </p:cNvPr>
          <p:cNvSpPr>
            <a:spLocks noGrp="1"/>
          </p:cNvSpPr>
          <p:nvPr>
            <p:ph type="sldNum" sz="quarter" idx="5"/>
          </p:nvPr>
        </p:nvSpPr>
        <p:spPr/>
        <p:txBody>
          <a:bodyPr/>
          <a:lstStyle/>
          <a:p>
            <a:fld id="{FBA909D7-2FEF-4905-BBEC-3085DE2A16DA}" type="slidenum">
              <a:rPr lang="zh-CN" altLang="en-US" smtClean="0"/>
              <a:t>5</a:t>
            </a:fld>
            <a:endParaRPr lang="zh-CN" altLang="en-US"/>
          </a:p>
        </p:txBody>
      </p:sp>
    </p:spTree>
    <p:extLst>
      <p:ext uri="{BB962C8B-B14F-4D97-AF65-F5344CB8AC3E}">
        <p14:creationId xmlns:p14="http://schemas.microsoft.com/office/powerpoint/2010/main" val="4147440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BC135-C095-F0C9-79D4-7999DF4B4B9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51A460D-FE2C-CD7D-7002-4BDB5B41C84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4B8097F-EB04-1D99-6A00-94118253B61E}"/>
              </a:ext>
            </a:extLst>
          </p:cNvPr>
          <p:cNvSpPr>
            <a:spLocks noGrp="1"/>
          </p:cNvSpPr>
          <p:nvPr>
            <p:ph type="body" idx="1"/>
          </p:nvPr>
        </p:nvSpPr>
        <p:spPr/>
        <p:txBody>
          <a:bodyPr/>
          <a:lstStyle/>
          <a:p>
            <a:r>
              <a:rPr lang="en-US" altLang="zh-CN" dirty="0"/>
              <a:t>We examine how these kernel-level profilers interact with GPUs when LLM workloads are running. To minimize idle time, GPUs employ an asynchronous execution model.</a:t>
            </a:r>
          </a:p>
          <a:p>
            <a:endParaRPr lang="en-US" altLang="zh-CN" dirty="0"/>
          </a:p>
          <a:p>
            <a:r>
              <a:rPr lang="en-US" altLang="zh-CN" dirty="0"/>
              <a:t>As shown in the upper timeline, the CPU issues kernels in a non-blocking manner</a:t>
            </a:r>
            <a:r>
              <a:rPr lang="en-US" altLang="zh-CN" b="1" dirty="0"/>
              <a:t>[</a:t>
            </a:r>
            <a:r>
              <a:rPr lang="zh-CN" altLang="en-US" b="1" dirty="0"/>
              <a:t>点击</a:t>
            </a:r>
            <a:r>
              <a:rPr lang="en-US" altLang="zh-CN" b="1" dirty="0"/>
              <a:t>1]</a:t>
            </a:r>
            <a:r>
              <a:rPr lang="en-US" altLang="zh-CN" dirty="0"/>
              <a:t>, submitting work ahead while the GPU executes queued kernels</a:t>
            </a:r>
            <a:r>
              <a:rPr lang="en-US" altLang="zh-CN" b="1" dirty="0"/>
              <a:t>[</a:t>
            </a:r>
            <a:r>
              <a:rPr lang="zh-CN" altLang="en-US" b="1" dirty="0"/>
              <a:t>点击</a:t>
            </a:r>
            <a:r>
              <a:rPr lang="en-US" altLang="zh-CN" b="1" dirty="0"/>
              <a:t>2]</a:t>
            </a:r>
            <a:r>
              <a:rPr lang="en-US" altLang="zh-CN" dirty="0"/>
              <a:t>.</a:t>
            </a:r>
          </a:p>
          <a:p>
            <a:endParaRPr lang="en-US" altLang="zh-CN" dirty="0"/>
          </a:p>
          <a:p>
            <a:r>
              <a:rPr lang="en-US" altLang="zh-CN" dirty="0"/>
              <a:t>However, profiling can interrupt this execution flow with synchronization barriers</a:t>
            </a:r>
            <a:r>
              <a:rPr lang="en-US" altLang="zh-CN" b="1" dirty="0"/>
              <a:t>[</a:t>
            </a:r>
            <a:r>
              <a:rPr lang="zh-CN" altLang="en-US" b="1" dirty="0"/>
              <a:t>点击</a:t>
            </a:r>
            <a:r>
              <a:rPr lang="en-US" altLang="zh-CN" b="1" dirty="0"/>
              <a:t>3]</a:t>
            </a:r>
            <a:r>
              <a:rPr lang="en-US" altLang="zh-CN" dirty="0"/>
              <a:t>. In the lower timeline, the CPU waits for GPU execution to complete before reading timing data. This delays subsequent kernel launches, introduces GPU idle time, and thus increases the overall execution time.</a:t>
            </a:r>
            <a:endParaRPr lang="zh-CN" altLang="zh-CN" dirty="0"/>
          </a:p>
        </p:txBody>
      </p:sp>
      <p:sp>
        <p:nvSpPr>
          <p:cNvPr id="4" name="灯片编号占位符 3">
            <a:extLst>
              <a:ext uri="{FF2B5EF4-FFF2-40B4-BE49-F238E27FC236}">
                <a16:creationId xmlns:a16="http://schemas.microsoft.com/office/drawing/2014/main" id="{48C26429-5B2F-0C76-CAAE-2938F6F3E384}"/>
              </a:ext>
            </a:extLst>
          </p:cNvPr>
          <p:cNvSpPr>
            <a:spLocks noGrp="1"/>
          </p:cNvSpPr>
          <p:nvPr>
            <p:ph type="sldNum" sz="quarter" idx="5"/>
          </p:nvPr>
        </p:nvSpPr>
        <p:spPr/>
        <p:txBody>
          <a:bodyPr/>
          <a:lstStyle/>
          <a:p>
            <a:fld id="{FBA909D7-2FEF-4905-BBEC-3085DE2A16DA}" type="slidenum">
              <a:rPr lang="zh-CN" altLang="en-US" smtClean="0"/>
              <a:t>6</a:t>
            </a:fld>
            <a:endParaRPr lang="zh-CN" altLang="en-US"/>
          </a:p>
        </p:txBody>
      </p:sp>
    </p:spTree>
    <p:extLst>
      <p:ext uri="{BB962C8B-B14F-4D97-AF65-F5344CB8AC3E}">
        <p14:creationId xmlns:p14="http://schemas.microsoft.com/office/powerpoint/2010/main" val="2049395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A3491-35AB-3C43-428D-89A905EC1C3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19BEFF1-0DED-5BA9-89D6-86735D0C6B1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9E48D65-4504-5CB1-C1E8-509973EBE8A0}"/>
              </a:ext>
            </a:extLst>
          </p:cNvPr>
          <p:cNvSpPr>
            <a:spLocks noGrp="1"/>
          </p:cNvSpPr>
          <p:nvPr>
            <p:ph type="body" idx="1"/>
          </p:nvPr>
        </p:nvSpPr>
        <p:spPr/>
        <p:txBody>
          <a:bodyPr/>
          <a:lstStyle/>
          <a:p>
            <a:r>
              <a:rPr lang="zh-CN" altLang="zh-CN" dirty="0"/>
              <a:t>So, some may think that we can use CUDA events to record timestamps asynchronously and avoid this synchronization overhead. However, LLM frameworks also rely on kernel fusion and graph execution to reduce GPU idle time</a:t>
            </a:r>
            <a:r>
              <a:rPr lang="en-US" altLang="zh-CN" b="1" dirty="0"/>
              <a:t>[</a:t>
            </a:r>
            <a:r>
              <a:rPr lang="zh-CN" altLang="en-US" b="1" dirty="0"/>
              <a:t>点击</a:t>
            </a:r>
            <a:r>
              <a:rPr lang="en-US" altLang="zh-CN" b="1" dirty="0"/>
              <a:t>1]</a:t>
            </a:r>
            <a:r>
              <a:rPr lang="zh-CN" altLang="zh-CN" dirty="0"/>
              <a:t>. As illustrated here, inserting unsupported profiling operations</a:t>
            </a:r>
            <a:r>
              <a:rPr lang="en-US" altLang="zh-CN" dirty="0"/>
              <a:t> like CUDA Events</a:t>
            </a:r>
            <a:r>
              <a:rPr lang="en-US" altLang="zh-CN" b="1" dirty="0"/>
              <a:t>[</a:t>
            </a:r>
            <a:r>
              <a:rPr lang="zh-CN" altLang="en-US" b="1" dirty="0"/>
              <a:t>点击</a:t>
            </a:r>
            <a:r>
              <a:rPr lang="en-US" altLang="zh-CN" b="1" dirty="0"/>
              <a:t>2]</a:t>
            </a:r>
            <a:r>
              <a:rPr lang="zh-CN" altLang="zh-CN" b="1" dirty="0"/>
              <a:t> </a:t>
            </a:r>
            <a:r>
              <a:rPr lang="zh-CN" altLang="zh-CN" dirty="0"/>
              <a:t>can trigger graph breaks</a:t>
            </a:r>
            <a:r>
              <a:rPr lang="en-US" altLang="zh-CN" b="1" dirty="0"/>
              <a:t>[</a:t>
            </a:r>
            <a:r>
              <a:rPr lang="zh-CN" altLang="en-US" b="1" dirty="0"/>
              <a:t>点击</a:t>
            </a:r>
            <a:r>
              <a:rPr lang="en-US" altLang="zh-CN" b="1" dirty="0"/>
              <a:t>3]</a:t>
            </a:r>
            <a:r>
              <a:rPr lang="zh-CN" altLang="zh-CN" dirty="0"/>
              <a:t>, limiting kernel fusion and introducing extra kernel launches.</a:t>
            </a:r>
          </a:p>
        </p:txBody>
      </p:sp>
      <p:sp>
        <p:nvSpPr>
          <p:cNvPr id="4" name="灯片编号占位符 3">
            <a:extLst>
              <a:ext uri="{FF2B5EF4-FFF2-40B4-BE49-F238E27FC236}">
                <a16:creationId xmlns:a16="http://schemas.microsoft.com/office/drawing/2014/main" id="{F1177A5F-F7FB-9234-AF6B-7EC8A6DD91F8}"/>
              </a:ext>
            </a:extLst>
          </p:cNvPr>
          <p:cNvSpPr>
            <a:spLocks noGrp="1"/>
          </p:cNvSpPr>
          <p:nvPr>
            <p:ph type="sldNum" sz="quarter" idx="5"/>
          </p:nvPr>
        </p:nvSpPr>
        <p:spPr/>
        <p:txBody>
          <a:bodyPr/>
          <a:lstStyle/>
          <a:p>
            <a:fld id="{FBA909D7-2FEF-4905-BBEC-3085DE2A16DA}" type="slidenum">
              <a:rPr lang="zh-CN" altLang="en-US" smtClean="0"/>
              <a:t>7</a:t>
            </a:fld>
            <a:endParaRPr lang="zh-CN" altLang="en-US"/>
          </a:p>
        </p:txBody>
      </p:sp>
    </p:spTree>
    <p:extLst>
      <p:ext uri="{BB962C8B-B14F-4D97-AF65-F5344CB8AC3E}">
        <p14:creationId xmlns:p14="http://schemas.microsoft.com/office/powerpoint/2010/main" val="1475385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5E51E-80EE-371E-9273-330116CB217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602105A-C578-E1FF-CD3B-06CD81B8AA0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34D305F-3D92-34AA-2971-18B6E73F189E}"/>
              </a:ext>
            </a:extLst>
          </p:cNvPr>
          <p:cNvSpPr>
            <a:spLocks noGrp="1"/>
          </p:cNvSpPr>
          <p:nvPr>
            <p:ph type="body" idx="1"/>
          </p:nvPr>
        </p:nvSpPr>
        <p:spPr/>
        <p:txBody>
          <a:bodyPr/>
          <a:lstStyle/>
          <a:p>
            <a:r>
              <a:rPr lang="en-US" altLang="zh-CN" dirty="0"/>
              <a:t>We measure the instrumentation overhead introduced by each trace point under different profiling methods. As shown here, Nsight Systems incur around fourteen to sixteen microseconds of each trace point on average</a:t>
            </a:r>
            <a:r>
              <a:rPr lang="en-US" altLang="zh-CN" b="1" dirty="0"/>
              <a:t>[</a:t>
            </a:r>
            <a:r>
              <a:rPr lang="zh-CN" altLang="en-US" b="1" dirty="0"/>
              <a:t>点击</a:t>
            </a:r>
            <a:r>
              <a:rPr lang="en-US" altLang="zh-CN" b="1" dirty="0"/>
              <a:t>1]</a:t>
            </a:r>
            <a:r>
              <a:rPr lang="en-US" altLang="zh-CN" dirty="0"/>
              <a:t>, while runtime events reduce this to around two microseconds but can disrupt graph execution</a:t>
            </a:r>
            <a:r>
              <a:rPr lang="en-US" altLang="zh-CN" b="1" dirty="0"/>
              <a:t>[</a:t>
            </a:r>
            <a:r>
              <a:rPr lang="zh-CN" altLang="en-US" b="1" dirty="0"/>
              <a:t>点击</a:t>
            </a:r>
            <a:r>
              <a:rPr lang="en-US" altLang="zh-CN" b="1" dirty="0"/>
              <a:t>2]</a:t>
            </a:r>
            <a:r>
              <a:rPr lang="en-US" altLang="zh-CN" dirty="0"/>
              <a:t>.</a:t>
            </a:r>
          </a:p>
          <a:p>
            <a:endParaRPr lang="en-US" altLang="zh-CN" dirty="0"/>
          </a:p>
          <a:p>
            <a:r>
              <a:rPr lang="zh-CN" altLang="zh-CN" dirty="0"/>
              <a:t>However</a:t>
            </a:r>
            <a:r>
              <a:rPr lang="en-US" altLang="zh-CN" b="1" dirty="0"/>
              <a:t>[</a:t>
            </a:r>
            <a:r>
              <a:rPr lang="zh-CN" altLang="en-US" b="1" dirty="0"/>
              <a:t>点击</a:t>
            </a:r>
            <a:r>
              <a:rPr lang="en-US" altLang="zh-CN" b="1" dirty="0"/>
              <a:t>3]</a:t>
            </a:r>
            <a:r>
              <a:rPr lang="zh-CN" altLang="zh-CN" dirty="0"/>
              <a:t>, we also find that if we launch special kernels to read the GPU clock register before and after certain operations, we can measure their execution time with about one microsecond or less of overhead per trace point.</a:t>
            </a:r>
            <a:endParaRPr lang="en-US" altLang="zh-CN" dirty="0"/>
          </a:p>
          <a:p>
            <a:endParaRPr lang="en-US" altLang="zh-CN" dirty="0"/>
          </a:p>
          <a:p>
            <a:endParaRPr lang="en-US" altLang="zh-CN" dirty="0"/>
          </a:p>
        </p:txBody>
      </p:sp>
      <p:sp>
        <p:nvSpPr>
          <p:cNvPr id="4" name="灯片编号占位符 3">
            <a:extLst>
              <a:ext uri="{FF2B5EF4-FFF2-40B4-BE49-F238E27FC236}">
                <a16:creationId xmlns:a16="http://schemas.microsoft.com/office/drawing/2014/main" id="{1B963A76-BCB7-4775-8008-C9DD107D7CD9}"/>
              </a:ext>
            </a:extLst>
          </p:cNvPr>
          <p:cNvSpPr>
            <a:spLocks noGrp="1"/>
          </p:cNvSpPr>
          <p:nvPr>
            <p:ph type="sldNum" sz="quarter" idx="5"/>
          </p:nvPr>
        </p:nvSpPr>
        <p:spPr/>
        <p:txBody>
          <a:bodyPr/>
          <a:lstStyle/>
          <a:p>
            <a:fld id="{FBA909D7-2FEF-4905-BBEC-3085DE2A16DA}" type="slidenum">
              <a:rPr lang="zh-CN" altLang="en-US" smtClean="0"/>
              <a:t>8</a:t>
            </a:fld>
            <a:endParaRPr lang="zh-CN" altLang="en-US"/>
          </a:p>
        </p:txBody>
      </p:sp>
    </p:spTree>
    <p:extLst>
      <p:ext uri="{BB962C8B-B14F-4D97-AF65-F5344CB8AC3E}">
        <p14:creationId xmlns:p14="http://schemas.microsoft.com/office/powerpoint/2010/main" val="654230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382C5-1D54-C483-4DED-D8CA9968E75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15486C4-5267-C8BD-95F2-F9FEDBBECEA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A16A28-63D3-3352-0894-446A762DCD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dirty="0"/>
              <a:t>This is because GPU kernels are the basic execution units on GPUs. These special</a:t>
            </a:r>
            <a:r>
              <a:rPr lang="en-US" altLang="zh-CN" dirty="0"/>
              <a:t> probe</a:t>
            </a:r>
            <a:r>
              <a:rPr lang="zh-CN" altLang="zh-CN" dirty="0"/>
              <a:t> kernels can</a:t>
            </a:r>
            <a:r>
              <a:rPr lang="en-US" altLang="zh-CN" dirty="0"/>
              <a:t> be captured in CUDA graphs and </a:t>
            </a:r>
            <a:r>
              <a:rPr lang="zh-CN" altLang="zh-CN" dirty="0"/>
              <a:t>execute in order with the workload kernels</a:t>
            </a:r>
            <a:r>
              <a:rPr lang="en-US" altLang="zh-CN" dirty="0"/>
              <a:t>,</a:t>
            </a:r>
            <a:r>
              <a:rPr lang="zh-CN" altLang="zh-CN" dirty="0"/>
              <a:t> without requiring the CPU to wait for each timing measurement.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dirty="0"/>
              <a:t>[</a:t>
            </a:r>
            <a:r>
              <a:rPr lang="zh-CN" altLang="en-US" b="1" dirty="0"/>
              <a:t>点击</a:t>
            </a:r>
            <a:r>
              <a:rPr lang="en-US" altLang="zh-CN" b="1" dirty="0"/>
              <a:t>1] </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Reading clock registers can be achieved by reading the </a:t>
            </a:r>
            <a:r>
              <a:rPr lang="en-US" altLang="zh-CN" dirty="0" err="1"/>
              <a:t>globaltimer</a:t>
            </a:r>
            <a:r>
              <a:rPr lang="en-US" altLang="zh-CN" dirty="0"/>
              <a:t> register for NVIDIA GPUs or invoke the </a:t>
            </a:r>
            <a:r>
              <a:rPr lang="en-US" altLang="zh-CN" dirty="0" err="1"/>
              <a:t>memtime</a:t>
            </a:r>
            <a:r>
              <a:rPr lang="en-US" altLang="zh-CN" dirty="0"/>
              <a:t> instruction for AMD GPUs.</a:t>
            </a:r>
          </a:p>
          <a:p>
            <a:endParaRPr lang="en-US" altLang="zh-CN" dirty="0"/>
          </a:p>
          <a:p>
            <a:r>
              <a:rPr lang="en-US" altLang="zh-CN" b="1" dirty="0"/>
              <a:t>[</a:t>
            </a:r>
            <a:r>
              <a:rPr lang="zh-CN" altLang="en-US" b="1" dirty="0"/>
              <a:t>点击</a:t>
            </a:r>
            <a:r>
              <a:rPr lang="en-US" altLang="zh-CN" b="1" dirty="0"/>
              <a:t>2]</a:t>
            </a:r>
            <a:endParaRPr lang="en-US" altLang="zh-CN" dirty="0"/>
          </a:p>
          <a:p>
            <a:r>
              <a:rPr lang="en-US" altLang="zh-CN" dirty="0"/>
              <a:t>So t</a:t>
            </a:r>
            <a:r>
              <a:rPr lang="zh-CN" altLang="zh-CN" dirty="0"/>
              <a:t>his provides us with an opportunity to embed profiling logic directly into GPU execution graphs</a:t>
            </a:r>
            <a:r>
              <a:rPr lang="en-US" altLang="zh-CN" dirty="0"/>
              <a:t> with minimal profiling overhead.</a:t>
            </a:r>
          </a:p>
        </p:txBody>
      </p:sp>
      <p:sp>
        <p:nvSpPr>
          <p:cNvPr id="4" name="灯片编号占位符 3">
            <a:extLst>
              <a:ext uri="{FF2B5EF4-FFF2-40B4-BE49-F238E27FC236}">
                <a16:creationId xmlns:a16="http://schemas.microsoft.com/office/drawing/2014/main" id="{E9EE2658-5B78-230E-7DDE-2D6742CC5A12}"/>
              </a:ext>
            </a:extLst>
          </p:cNvPr>
          <p:cNvSpPr>
            <a:spLocks noGrp="1"/>
          </p:cNvSpPr>
          <p:nvPr>
            <p:ph type="sldNum" sz="quarter" idx="5"/>
          </p:nvPr>
        </p:nvSpPr>
        <p:spPr/>
        <p:txBody>
          <a:bodyPr/>
          <a:lstStyle/>
          <a:p>
            <a:fld id="{FBA909D7-2FEF-4905-BBEC-3085DE2A16DA}" type="slidenum">
              <a:rPr lang="zh-CN" altLang="en-US" smtClean="0"/>
              <a:t>9</a:t>
            </a:fld>
            <a:endParaRPr lang="zh-CN" altLang="en-US"/>
          </a:p>
        </p:txBody>
      </p:sp>
    </p:spTree>
    <p:extLst>
      <p:ext uri="{BB962C8B-B14F-4D97-AF65-F5344CB8AC3E}">
        <p14:creationId xmlns:p14="http://schemas.microsoft.com/office/powerpoint/2010/main" val="901295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819C1-B6C5-751B-55F2-63A6DDD9652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0C77DB4-8420-E570-2D31-3DFC60A02AA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7C6A2E4-3616-64F7-96C5-D12B5F84FBA6}"/>
              </a:ext>
            </a:extLst>
          </p:cNvPr>
          <p:cNvSpPr>
            <a:spLocks noGrp="1"/>
          </p:cNvSpPr>
          <p:nvPr>
            <p:ph type="body" idx="1"/>
          </p:nvPr>
        </p:nvSpPr>
        <p:spPr/>
        <p:txBody>
          <a:bodyPr/>
          <a:lstStyle/>
          <a:p>
            <a:r>
              <a:rPr lang="zh-CN" altLang="zh-CN" dirty="0"/>
              <a:t>With this idea, we build LMTracer</a:t>
            </a:r>
            <a:r>
              <a:rPr lang="en-US" altLang="zh-CN" dirty="0"/>
              <a:t>,</a:t>
            </a:r>
            <a:r>
              <a:rPr lang="zh-CN" altLang="en-US" dirty="0"/>
              <a:t> </a:t>
            </a:r>
            <a:r>
              <a:rPr lang="en-US" altLang="zh-CN" dirty="0"/>
              <a:t>a lightweight LLM profiling framework through graph-embedded probing.</a:t>
            </a:r>
          </a:p>
          <a:p>
            <a:r>
              <a:rPr lang="zh-CN" altLang="zh-CN" dirty="0"/>
              <a:t>Let me walk you through the overview. Starting from the left, users specify which code regions they want to profile. We then use stack-aware compilation to map those regions to GPU kernels and insert probe</a:t>
            </a:r>
            <a:r>
              <a:rPr lang="en-US" altLang="zh-CN" dirty="0"/>
              <a:t> kernels</a:t>
            </a:r>
            <a:r>
              <a:rPr lang="zh-CN" altLang="zh-CN" dirty="0"/>
              <a:t> without breaking kernel fusion.</a:t>
            </a:r>
            <a:endParaRPr lang="en-US" altLang="zh-CN" dirty="0"/>
          </a:p>
          <a:p>
            <a:endParaRPr lang="zh-CN" altLang="zh-CN" dirty="0"/>
          </a:p>
          <a:p>
            <a:r>
              <a:rPr lang="zh-CN" altLang="zh-CN" dirty="0"/>
              <a:t>During execution, the probe</a:t>
            </a:r>
            <a:r>
              <a:rPr lang="en-US" altLang="zh-CN" dirty="0"/>
              <a:t> kernels</a:t>
            </a:r>
            <a:r>
              <a:rPr lang="zh-CN" altLang="zh-CN" dirty="0"/>
              <a:t> write timing data into shadow buffers on the GPU. We copy that data to the CPU asynchronously, while the workload keeps running. Finally, we use the collected traces to identify performance bottlenecks.</a:t>
            </a:r>
            <a:endParaRPr lang="en-US" altLang="zh-CN" dirty="0"/>
          </a:p>
          <a:p>
            <a:endParaRPr lang="zh-CN" altLang="zh-CN" dirty="0"/>
          </a:p>
          <a:p>
            <a:r>
              <a:rPr lang="zh-CN" altLang="zh-CN" dirty="0"/>
              <a:t>Let us first look at how developers use LMTracer.</a:t>
            </a:r>
          </a:p>
          <a:p>
            <a:endParaRPr lang="zh-CN" altLang="zh-CN" dirty="0"/>
          </a:p>
        </p:txBody>
      </p:sp>
      <p:sp>
        <p:nvSpPr>
          <p:cNvPr id="4" name="灯片编号占位符 3">
            <a:extLst>
              <a:ext uri="{FF2B5EF4-FFF2-40B4-BE49-F238E27FC236}">
                <a16:creationId xmlns:a16="http://schemas.microsoft.com/office/drawing/2014/main" id="{4F19705F-FFF0-00E6-9900-52CCFED9ACE1}"/>
              </a:ext>
            </a:extLst>
          </p:cNvPr>
          <p:cNvSpPr>
            <a:spLocks noGrp="1"/>
          </p:cNvSpPr>
          <p:nvPr>
            <p:ph type="sldNum" sz="quarter" idx="5"/>
          </p:nvPr>
        </p:nvSpPr>
        <p:spPr/>
        <p:txBody>
          <a:bodyPr/>
          <a:lstStyle/>
          <a:p>
            <a:fld id="{FBA909D7-2FEF-4905-BBEC-3085DE2A16DA}" type="slidenum">
              <a:rPr lang="zh-CN" altLang="en-US" smtClean="0"/>
              <a:t>10</a:t>
            </a:fld>
            <a:endParaRPr lang="zh-CN" altLang="en-US"/>
          </a:p>
        </p:txBody>
      </p:sp>
    </p:spTree>
    <p:extLst>
      <p:ext uri="{BB962C8B-B14F-4D97-AF65-F5344CB8AC3E}">
        <p14:creationId xmlns:p14="http://schemas.microsoft.com/office/powerpoint/2010/main" val="3874432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A050B-16C7-B8E5-AED7-2E1351C0C57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3A8EA82-E695-F705-82E2-5F80DF16A9C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890E4C0-72E9-4092-590C-351820DC58C0}"/>
              </a:ext>
            </a:extLst>
          </p:cNvPr>
          <p:cNvSpPr>
            <a:spLocks noGrp="1"/>
          </p:cNvSpPr>
          <p:nvPr>
            <p:ph type="body" idx="1"/>
          </p:nvPr>
        </p:nvSpPr>
        <p:spPr/>
        <p:txBody>
          <a:bodyPr/>
          <a:lstStyle/>
          <a:p>
            <a:pPr marL="0" lvl="0" indent="0">
              <a:buClr>
                <a:srgbClr val="2F45A1"/>
              </a:buClr>
              <a:buFont typeface="Wingdings" panose="05000000000000000000" pitchFamily="2" charset="2"/>
              <a:buNone/>
            </a:pPr>
            <a:r>
              <a:rPr lang="en-US" altLang="zh-CN" dirty="0"/>
              <a:t>It starts with a profiling configuration.</a:t>
            </a:r>
          </a:p>
          <a:p>
            <a:endParaRPr lang="en-US" altLang="zh-CN" dirty="0"/>
          </a:p>
          <a:p>
            <a:r>
              <a:rPr lang="en-US" altLang="zh-CN" dirty="0"/>
              <a:t>First, developers can choose the framework to be launched with</a:t>
            </a:r>
            <a:r>
              <a:rPr lang="en-US" altLang="zh-CN" b="1" dirty="0"/>
              <a:t>[</a:t>
            </a:r>
            <a:r>
              <a:rPr lang="zh-CN" altLang="en-US" b="1" dirty="0"/>
              <a:t>点击</a:t>
            </a:r>
            <a:r>
              <a:rPr lang="en-US" altLang="zh-CN" b="1" dirty="0"/>
              <a:t>1]</a:t>
            </a:r>
            <a:r>
              <a:rPr lang="en-US" altLang="zh-CN" dirty="0"/>
              <a:t>, such as </a:t>
            </a:r>
            <a:r>
              <a:rPr lang="en-US" altLang="zh-CN" dirty="0" err="1"/>
              <a:t>vLLM</a:t>
            </a:r>
            <a:r>
              <a:rPr lang="en-US" altLang="zh-CN" dirty="0"/>
              <a:t>, </a:t>
            </a:r>
            <a:r>
              <a:rPr lang="en-US" altLang="zh-CN" dirty="0" err="1"/>
              <a:t>SGLang</a:t>
            </a:r>
            <a:r>
              <a:rPr lang="en-US" altLang="zh-CN" dirty="0"/>
              <a:t>, or Megatron-LM. Then, they can specify what to profile</a:t>
            </a:r>
            <a:r>
              <a:rPr lang="en-US" altLang="zh-CN" b="1" dirty="0"/>
              <a:t>[</a:t>
            </a:r>
            <a:r>
              <a:rPr lang="zh-CN" altLang="en-US" b="1" dirty="0"/>
              <a:t>点击</a:t>
            </a:r>
            <a:r>
              <a:rPr lang="en-US" altLang="zh-CN" b="1" dirty="0"/>
              <a:t>2]</a:t>
            </a:r>
            <a:r>
              <a:rPr lang="en-US" altLang="zh-CN" dirty="0"/>
              <a:t>. This could be a model layer, a function, or a particular code region, such as attention or MLP. Finally, choose where to send the results, for example, a trace file or a monitoring system</a:t>
            </a:r>
            <a:r>
              <a:rPr lang="en-US" altLang="zh-CN" b="1" dirty="0"/>
              <a:t>[</a:t>
            </a:r>
            <a:r>
              <a:rPr lang="zh-CN" altLang="en-US" b="1" dirty="0"/>
              <a:t>点击</a:t>
            </a:r>
            <a:r>
              <a:rPr lang="en-US" altLang="zh-CN" b="1" dirty="0"/>
              <a:t>3]</a:t>
            </a:r>
            <a:r>
              <a:rPr lang="en-US" altLang="zh-CN" dirty="0"/>
              <a:t>.</a:t>
            </a:r>
          </a:p>
          <a:p>
            <a:endParaRPr lang="en-US" altLang="zh-CN" dirty="0"/>
          </a:p>
          <a:p>
            <a:r>
              <a:rPr lang="en-US" altLang="zh-CN" dirty="0"/>
              <a:t>Users describe what they want to measure in terms of their code. </a:t>
            </a:r>
            <a:r>
              <a:rPr lang="en-US" altLang="zh-CN" dirty="0" err="1"/>
              <a:t>LMTracer</a:t>
            </a:r>
            <a:r>
              <a:rPr lang="en-US" altLang="zh-CN" dirty="0"/>
              <a:t> then handles how those regions map to GPU execution.</a:t>
            </a:r>
            <a:endParaRPr lang="zh-CN" altLang="zh-CN" dirty="0"/>
          </a:p>
        </p:txBody>
      </p:sp>
      <p:sp>
        <p:nvSpPr>
          <p:cNvPr id="4" name="灯片编号占位符 3">
            <a:extLst>
              <a:ext uri="{FF2B5EF4-FFF2-40B4-BE49-F238E27FC236}">
                <a16:creationId xmlns:a16="http://schemas.microsoft.com/office/drawing/2014/main" id="{06BD3CFA-F1C3-ED5C-D6C6-2E594A255E0C}"/>
              </a:ext>
            </a:extLst>
          </p:cNvPr>
          <p:cNvSpPr>
            <a:spLocks noGrp="1"/>
          </p:cNvSpPr>
          <p:nvPr>
            <p:ph type="sldNum" sz="quarter" idx="5"/>
          </p:nvPr>
        </p:nvSpPr>
        <p:spPr/>
        <p:txBody>
          <a:bodyPr/>
          <a:lstStyle/>
          <a:p>
            <a:fld id="{FBA909D7-2FEF-4905-BBEC-3085DE2A16DA}" type="slidenum">
              <a:rPr lang="zh-CN" altLang="en-US" smtClean="0"/>
              <a:t>11</a:t>
            </a:fld>
            <a:endParaRPr lang="zh-CN" altLang="en-US"/>
          </a:p>
        </p:txBody>
      </p:sp>
    </p:spTree>
    <p:extLst>
      <p:ext uri="{BB962C8B-B14F-4D97-AF65-F5344CB8AC3E}">
        <p14:creationId xmlns:p14="http://schemas.microsoft.com/office/powerpoint/2010/main" val="1480123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16B8A-2EDF-B122-48DF-9AE02FFD73D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E7C2E3C-7A76-C5BA-8093-F073B246ACB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FA20E4F-AC38-B70D-0447-23E6A850391C}"/>
              </a:ext>
            </a:extLst>
          </p:cNvPr>
          <p:cNvSpPr>
            <a:spLocks noGrp="1"/>
          </p:cNvSpPr>
          <p:nvPr>
            <p:ph type="body" idx="1"/>
          </p:nvPr>
        </p:nvSpPr>
        <p:spPr/>
        <p:txBody>
          <a:bodyPr/>
          <a:lstStyle/>
          <a:p>
            <a:r>
              <a:rPr lang="en-US" altLang="zh-CN" dirty="0"/>
              <a:t>After </a:t>
            </a:r>
            <a:r>
              <a:rPr lang="en-US" altLang="zh-CN" dirty="0" err="1"/>
              <a:t>LMTracer</a:t>
            </a:r>
            <a:r>
              <a:rPr lang="en-US" altLang="zh-CN" dirty="0"/>
              <a:t> receives the profiling configuration, and as the LLM service starts up, </a:t>
            </a:r>
            <a:r>
              <a:rPr lang="en-US" altLang="zh-CN" dirty="0" err="1"/>
              <a:t>LMTracer</a:t>
            </a:r>
            <a:r>
              <a:rPr lang="en-US" altLang="zh-CN" dirty="0"/>
              <a:t> maps the selected code regions to probe kernels.</a:t>
            </a:r>
          </a:p>
          <a:p>
            <a:endParaRPr lang="en-US" altLang="zh-CN" dirty="0"/>
          </a:p>
          <a:p>
            <a:r>
              <a:rPr lang="en-US" altLang="zh-CN" dirty="0"/>
              <a:t>But this mapping is not straightforward. During compilation, several operators may be fused into one GPU kernel, so we cannot simply insert a probe at every source-code boundary.</a:t>
            </a:r>
          </a:p>
          <a:p>
            <a:endParaRPr lang="en-US" altLang="zh-CN" dirty="0"/>
          </a:p>
          <a:p>
            <a:r>
              <a:rPr lang="en-US" altLang="zh-CN" dirty="0"/>
              <a:t>To handle this, we use stack-aware compilation. We follow the operators’ call stacks to identify which code regions they belong to, then place probes at the corresponding fused-kernel boundaries. This lets us preserve kernel fusion and graph execution. Let me show you an example.</a:t>
            </a:r>
            <a:endParaRPr lang="zh-CN" altLang="zh-CN" dirty="0"/>
          </a:p>
        </p:txBody>
      </p:sp>
      <p:sp>
        <p:nvSpPr>
          <p:cNvPr id="4" name="灯片编号占位符 3">
            <a:extLst>
              <a:ext uri="{FF2B5EF4-FFF2-40B4-BE49-F238E27FC236}">
                <a16:creationId xmlns:a16="http://schemas.microsoft.com/office/drawing/2014/main" id="{46CD7E8B-652F-E718-F6E0-99424CDB43BF}"/>
              </a:ext>
            </a:extLst>
          </p:cNvPr>
          <p:cNvSpPr>
            <a:spLocks noGrp="1"/>
          </p:cNvSpPr>
          <p:nvPr>
            <p:ph type="sldNum" sz="quarter" idx="5"/>
          </p:nvPr>
        </p:nvSpPr>
        <p:spPr/>
        <p:txBody>
          <a:bodyPr/>
          <a:lstStyle/>
          <a:p>
            <a:fld id="{FBA909D7-2FEF-4905-BBEC-3085DE2A16DA}" type="slidenum">
              <a:rPr lang="zh-CN" altLang="en-US" smtClean="0"/>
              <a:t>12</a:t>
            </a:fld>
            <a:endParaRPr lang="zh-CN" altLang="en-US"/>
          </a:p>
        </p:txBody>
      </p:sp>
    </p:spTree>
    <p:extLst>
      <p:ext uri="{BB962C8B-B14F-4D97-AF65-F5344CB8AC3E}">
        <p14:creationId xmlns:p14="http://schemas.microsoft.com/office/powerpoint/2010/main" val="2451829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B1598-BE84-5737-296A-F1F08B043BC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7340FED-751D-5989-B584-33B54405F64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F1E9693-BB8E-6C9E-5CBF-DDB9AA8D0191}"/>
              </a:ext>
            </a:extLst>
          </p:cNvPr>
          <p:cNvSpPr>
            <a:spLocks noGrp="1"/>
          </p:cNvSpPr>
          <p:nvPr>
            <p:ph type="body" idx="1"/>
          </p:nvPr>
        </p:nvSpPr>
        <p:spPr/>
        <p:txBody>
          <a:bodyPr/>
          <a:lstStyle/>
          <a:p>
            <a:r>
              <a:rPr lang="en-US" altLang="zh-CN" dirty="0"/>
              <a:t>Here, suppose the developer wants to profile three regions: the forward pass </a:t>
            </a:r>
            <a:r>
              <a:rPr lang="en-US" altLang="zh-CN" b="1" dirty="0"/>
              <a:t>[</a:t>
            </a:r>
            <a:r>
              <a:rPr lang="zh-CN" altLang="en-US" b="1" dirty="0"/>
              <a:t>点击</a:t>
            </a:r>
            <a:r>
              <a:rPr lang="en-US" altLang="zh-CN" b="1" dirty="0"/>
              <a:t>1]</a:t>
            </a:r>
            <a:r>
              <a:rPr lang="en-US" altLang="zh-CN" dirty="0"/>
              <a:t>, attention</a:t>
            </a:r>
            <a:r>
              <a:rPr lang="en-US" altLang="zh-CN" b="1" dirty="0"/>
              <a:t>[</a:t>
            </a:r>
            <a:r>
              <a:rPr lang="zh-CN" altLang="en-US" b="1" dirty="0"/>
              <a:t>点击</a:t>
            </a:r>
            <a:r>
              <a:rPr lang="en-US" altLang="zh-CN" b="1" dirty="0"/>
              <a:t>2]</a:t>
            </a:r>
            <a:r>
              <a:rPr lang="en-US" altLang="zh-CN" dirty="0"/>
              <a:t>, and normalization</a:t>
            </a:r>
            <a:r>
              <a:rPr lang="en-US" altLang="zh-CN" b="1" dirty="0"/>
              <a:t>[</a:t>
            </a:r>
            <a:r>
              <a:rPr lang="zh-CN" altLang="en-US" b="1" dirty="0"/>
              <a:t>点击</a:t>
            </a:r>
            <a:r>
              <a:rPr lang="en-US" altLang="zh-CN" b="1" dirty="0"/>
              <a:t>3]</a:t>
            </a:r>
            <a:r>
              <a:rPr lang="en-US" altLang="zh-CN" dirty="0"/>
              <a:t>. These markers tell us where each region starts and ends in the source code.</a:t>
            </a:r>
          </a:p>
          <a:p>
            <a:endParaRPr lang="en-US" altLang="zh-CN" dirty="0"/>
          </a:p>
          <a:p>
            <a:r>
              <a:rPr lang="en-US" altLang="zh-CN" dirty="0"/>
              <a:t>When the LLM framework begins to compile a fused kernel, </a:t>
            </a:r>
            <a:r>
              <a:rPr lang="en-US" altLang="zh-CN" dirty="0" err="1"/>
              <a:t>LMTracer</a:t>
            </a:r>
            <a:r>
              <a:rPr lang="en-US" altLang="zh-CN" dirty="0"/>
              <a:t> recursively follows the operators’ static call stacks to find which user-defined profiling regions they belong to.</a:t>
            </a:r>
          </a:p>
          <a:p>
            <a:endParaRPr lang="en-US" altLang="zh-CN" dirty="0"/>
          </a:p>
          <a:p>
            <a:r>
              <a:rPr lang="zh-CN" altLang="zh-CN" dirty="0"/>
              <a:t>Let us take kernel A as an example </a:t>
            </a:r>
            <a:r>
              <a:rPr lang="zh-CN" altLang="zh-CN" b="1" dirty="0"/>
              <a:t>[点击4]</a:t>
            </a:r>
            <a:r>
              <a:rPr lang="zh-CN" altLang="zh-CN" dirty="0"/>
              <a:t>. Its operators come from linear.py and layernorm.py </a:t>
            </a:r>
            <a:r>
              <a:rPr lang="zh-CN" altLang="zh-CN" b="1" dirty="0"/>
              <a:t>[点击5]</a:t>
            </a:r>
            <a:r>
              <a:rPr lang="zh-CN" altLang="zh-CN" dirty="0"/>
              <a:t>. We then follow their parent call stacks </a:t>
            </a:r>
            <a:r>
              <a:rPr lang="zh-CN" altLang="zh-CN" b="1" dirty="0"/>
              <a:t>[点击6–7]</a:t>
            </a:r>
            <a:r>
              <a:rPr lang="zh-CN" altLang="zh-CN" dirty="0"/>
              <a:t> and find that kernel A belongs to the attention region </a:t>
            </a:r>
            <a:r>
              <a:rPr lang="zh-CN" altLang="zh-CN" b="1" dirty="0"/>
              <a:t>[点击8]</a:t>
            </a:r>
            <a:r>
              <a:rPr lang="zh-CN" altLang="zh-CN" dirty="0"/>
              <a:t>. So we place an attention-entry probe before it </a:t>
            </a:r>
            <a:r>
              <a:rPr lang="zh-CN" altLang="zh-CN" b="1" dirty="0"/>
              <a:t>[点击9]</a:t>
            </a:r>
            <a:r>
              <a:rPr lang="en-US" altLang="zh-CN" b="1" dirty="0"/>
              <a:t> </a:t>
            </a:r>
            <a:r>
              <a:rPr lang="en-US" altLang="zh-CN" b="0" dirty="0"/>
              <a:t>to record the entry time of attention</a:t>
            </a:r>
            <a:r>
              <a:rPr lang="zh-CN" altLang="zh-CN" dirty="0"/>
              <a:t>.</a:t>
            </a:r>
            <a:endParaRPr lang="en-US" altLang="zh-CN" dirty="0"/>
          </a:p>
          <a:p>
            <a:endParaRPr lang="en-US" altLang="zh-CN" dirty="0"/>
          </a:p>
          <a:p>
            <a:r>
              <a:rPr lang="zh-CN" altLang="zh-CN" dirty="0"/>
              <a:t>Following the stack further, we find that it also belongs to the forward pass </a:t>
            </a:r>
            <a:r>
              <a:rPr lang="zh-CN" altLang="zh-CN" b="1" dirty="0"/>
              <a:t>[点击10]</a:t>
            </a:r>
            <a:r>
              <a:rPr lang="zh-CN" altLang="zh-CN" dirty="0"/>
              <a:t>, so we place a forward-entry probe at the same boundary </a:t>
            </a:r>
            <a:r>
              <a:rPr lang="zh-CN" altLang="zh-CN" b="1" dirty="0"/>
              <a:t>[点击11]</a:t>
            </a:r>
            <a:r>
              <a:rPr lang="zh-CN" altLang="zh-CN" dirty="0"/>
              <a:t>.</a:t>
            </a:r>
            <a:endParaRPr lang="en-US" altLang="zh-CN" dirty="0"/>
          </a:p>
          <a:p>
            <a:endParaRPr lang="en-US" altLang="zh-CN" dirty="0"/>
          </a:p>
          <a:p>
            <a:r>
              <a:rPr lang="zh-CN" altLang="zh-CN" dirty="0"/>
              <a:t>Next, we move to kernel B </a:t>
            </a:r>
            <a:r>
              <a:rPr lang="zh-CN" altLang="zh-CN" b="1" dirty="0"/>
              <a:t>[点击12]</a:t>
            </a:r>
            <a:r>
              <a:rPr lang="zh-CN" altLang="zh-CN" dirty="0"/>
              <a:t>. Again, we look at its operators </a:t>
            </a:r>
            <a:r>
              <a:rPr lang="zh-CN" altLang="zh-CN" b="1" dirty="0"/>
              <a:t>[点击13]</a:t>
            </a:r>
            <a:r>
              <a:rPr lang="zh-CN" altLang="zh-CN" dirty="0"/>
              <a:t> and follow their parent call stacks </a:t>
            </a:r>
            <a:r>
              <a:rPr lang="zh-CN" altLang="zh-CN" b="1" dirty="0"/>
              <a:t>[点击14]</a:t>
            </a:r>
            <a:r>
              <a:rPr lang="zh-CN" altLang="zh-CN" dirty="0"/>
              <a:t>.</a:t>
            </a:r>
            <a:endParaRPr lang="en-US" altLang="zh-CN" dirty="0"/>
          </a:p>
          <a:p>
            <a:endParaRPr lang="zh-CN" altLang="zh-CN" dirty="0"/>
          </a:p>
          <a:p>
            <a:r>
              <a:rPr lang="zh-CN" altLang="zh-CN" dirty="0"/>
              <a:t>We find that we have left the attention region </a:t>
            </a:r>
            <a:r>
              <a:rPr lang="zh-CN" altLang="zh-CN" b="1" dirty="0"/>
              <a:t>[点击15]</a:t>
            </a:r>
            <a:r>
              <a:rPr lang="zh-CN" altLang="zh-CN" dirty="0"/>
              <a:t>, so we place an attention-exit probe before kernel B </a:t>
            </a:r>
            <a:r>
              <a:rPr lang="zh-CN" altLang="zh-CN" b="1" dirty="0"/>
              <a:t>[点击16]</a:t>
            </a:r>
            <a:r>
              <a:rPr lang="zh-CN" altLang="zh-CN" dirty="0"/>
              <a:t>. We have now entered the normalization region </a:t>
            </a:r>
            <a:r>
              <a:rPr lang="zh-CN" altLang="zh-CN" b="1" dirty="0"/>
              <a:t>[点击17]</a:t>
            </a:r>
            <a:r>
              <a:rPr lang="zh-CN" altLang="zh-CN" dirty="0"/>
              <a:t>, so we also place a normalization-entry probe at this boundary </a:t>
            </a:r>
            <a:r>
              <a:rPr lang="zh-CN" altLang="zh-CN" b="1" dirty="0"/>
              <a:t>[点击18]</a:t>
            </a:r>
            <a:r>
              <a:rPr lang="zh-CN" altLang="zh-CN" dirty="0"/>
              <a:t>.</a:t>
            </a:r>
            <a:endParaRPr lang="en-US" altLang="zh-CN" dirty="0"/>
          </a:p>
          <a:p>
            <a:endParaRPr lang="zh-CN" altLang="zh-CN" dirty="0"/>
          </a:p>
          <a:p>
            <a:r>
              <a:rPr lang="zh-CN" altLang="zh-CN" dirty="0"/>
              <a:t>Finally, we reach kernel C </a:t>
            </a:r>
            <a:r>
              <a:rPr lang="zh-CN" altLang="zh-CN" b="1" dirty="0"/>
              <a:t>[点击19]</a:t>
            </a:r>
            <a:r>
              <a:rPr lang="zh-CN" altLang="zh-CN" dirty="0"/>
              <a:t>. Its call stack shows that it is outside both regions </a:t>
            </a:r>
            <a:r>
              <a:rPr lang="zh-CN" altLang="zh-CN" b="1" dirty="0"/>
              <a:t>[点击20]</a:t>
            </a:r>
            <a:r>
              <a:rPr lang="zh-CN" altLang="zh-CN" dirty="0"/>
              <a:t>. We have left normalization </a:t>
            </a:r>
            <a:r>
              <a:rPr lang="zh-CN" altLang="zh-CN" b="1" dirty="0"/>
              <a:t>[点击21]</a:t>
            </a:r>
            <a:r>
              <a:rPr lang="zh-CN" altLang="zh-CN" dirty="0"/>
              <a:t>, so we insert its exit probe </a:t>
            </a:r>
            <a:r>
              <a:rPr lang="zh-CN" altLang="zh-CN" b="1" dirty="0"/>
              <a:t>[点击22]</a:t>
            </a:r>
            <a:r>
              <a:rPr lang="zh-CN" altLang="zh-CN" dirty="0"/>
              <a:t>. We have also left the forward pass </a:t>
            </a:r>
            <a:r>
              <a:rPr lang="zh-CN" altLang="zh-CN" b="1" dirty="0"/>
              <a:t>[点击23]</a:t>
            </a:r>
            <a:r>
              <a:rPr lang="zh-CN" altLang="zh-CN" dirty="0"/>
              <a:t>, so we insert a forward-exit probe here </a:t>
            </a:r>
            <a:r>
              <a:rPr lang="zh-CN" altLang="zh-CN" b="1" dirty="0"/>
              <a:t>[点击24]</a:t>
            </a:r>
            <a:r>
              <a:rPr lang="zh-CN" altLang="zh-CN" dirty="0"/>
              <a:t>.</a:t>
            </a:r>
            <a:endParaRPr lang="en-US" altLang="zh-CN" dirty="0"/>
          </a:p>
          <a:p>
            <a:endParaRPr lang="zh-CN" altLang="zh-CN" dirty="0"/>
          </a:p>
          <a:p>
            <a:r>
              <a:rPr lang="zh-CN" altLang="zh-CN" dirty="0"/>
              <a:t>This way, we map the selected code regions to probe kernels while keeping kernel fusion intact. </a:t>
            </a:r>
          </a:p>
        </p:txBody>
      </p:sp>
      <p:sp>
        <p:nvSpPr>
          <p:cNvPr id="4" name="灯片编号占位符 3">
            <a:extLst>
              <a:ext uri="{FF2B5EF4-FFF2-40B4-BE49-F238E27FC236}">
                <a16:creationId xmlns:a16="http://schemas.microsoft.com/office/drawing/2014/main" id="{905486E6-D0C8-A338-8410-683D9AE7A45D}"/>
              </a:ext>
            </a:extLst>
          </p:cNvPr>
          <p:cNvSpPr>
            <a:spLocks noGrp="1"/>
          </p:cNvSpPr>
          <p:nvPr>
            <p:ph type="sldNum" sz="quarter" idx="5"/>
          </p:nvPr>
        </p:nvSpPr>
        <p:spPr/>
        <p:txBody>
          <a:bodyPr/>
          <a:lstStyle/>
          <a:p>
            <a:fld id="{FBA909D7-2FEF-4905-BBEC-3085DE2A16DA}" type="slidenum">
              <a:rPr lang="zh-CN" altLang="en-US" smtClean="0"/>
              <a:t>13</a:t>
            </a:fld>
            <a:endParaRPr lang="zh-CN" altLang="en-US"/>
          </a:p>
        </p:txBody>
      </p:sp>
    </p:spTree>
    <p:extLst>
      <p:ext uri="{BB962C8B-B14F-4D97-AF65-F5344CB8AC3E}">
        <p14:creationId xmlns:p14="http://schemas.microsoft.com/office/powerpoint/2010/main" val="1088554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E49E0-E2F9-448D-AC9E-2C034789784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C421560-AD7F-6D40-A772-8503D49D67B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C6BB546-7301-4056-C753-D16CBB0EADBA}"/>
              </a:ext>
            </a:extLst>
          </p:cNvPr>
          <p:cNvSpPr>
            <a:spLocks noGrp="1"/>
          </p:cNvSpPr>
          <p:nvPr>
            <p:ph type="body" idx="1"/>
          </p:nvPr>
        </p:nvSpPr>
        <p:spPr/>
        <p:txBody>
          <a:bodyPr/>
          <a:lstStyle/>
          <a:p>
            <a:r>
              <a:rPr lang="en-US" altLang="zh-CN" dirty="0"/>
              <a:t>When running the probe kernels, w</a:t>
            </a:r>
            <a:r>
              <a:rPr lang="zh-CN" altLang="zh-CN" dirty="0"/>
              <a:t>e</a:t>
            </a:r>
            <a:r>
              <a:rPr lang="en-US" altLang="zh-CN" dirty="0"/>
              <a:t> </a:t>
            </a:r>
            <a:r>
              <a:rPr lang="zh-CN" altLang="zh-CN" dirty="0"/>
              <a:t>need to get that data back to the CPU</a:t>
            </a:r>
            <a:r>
              <a:rPr lang="en-US" altLang="zh-CN" dirty="0"/>
              <a:t> for later analysis</a:t>
            </a:r>
            <a:r>
              <a:rPr lang="zh-CN" altLang="zh-CN" dirty="0"/>
              <a:t>. But copying every record immediately would disturb GPU execution, while waiting until the end would delay visibility. To address this, we use doorbell-assisted shadow buffering.</a:t>
            </a:r>
          </a:p>
          <a:p>
            <a:r>
              <a:rPr lang="zh-CN" altLang="zh-CN" b="1" dirty="0"/>
              <a:t>[点击1]</a:t>
            </a:r>
            <a:endParaRPr lang="zh-CN" altLang="zh-CN" dirty="0"/>
          </a:p>
          <a:p>
            <a:r>
              <a:rPr lang="zh-CN" altLang="zh-CN" dirty="0"/>
              <a:t>We keep two shadow buffers on the GPU. The probe</a:t>
            </a:r>
            <a:r>
              <a:rPr lang="en-US" altLang="zh-CN" dirty="0"/>
              <a:t> kernels</a:t>
            </a:r>
            <a:r>
              <a:rPr lang="zh-CN" altLang="zh-CN" dirty="0"/>
              <a:t> write their records into the active buffer</a:t>
            </a:r>
            <a:r>
              <a:rPr lang="en-US" altLang="zh-CN" dirty="0"/>
              <a:t> based on the write pointer</a:t>
            </a:r>
            <a:r>
              <a:rPr lang="en-US" altLang="zh-CN" b="1" dirty="0"/>
              <a:t>[</a:t>
            </a:r>
            <a:r>
              <a:rPr lang="zh-CN" altLang="en-US" b="1" dirty="0"/>
              <a:t>点击</a:t>
            </a:r>
            <a:r>
              <a:rPr lang="en-US" altLang="zh-CN" b="1" dirty="0"/>
              <a:t>2]</a:t>
            </a:r>
            <a:r>
              <a:rPr lang="zh-CN" altLang="zh-CN" dirty="0"/>
              <a:t>.</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dirty="0"/>
              <a:t>When the</a:t>
            </a:r>
            <a:r>
              <a:rPr lang="en-US" altLang="zh-CN" dirty="0"/>
              <a:t> active</a:t>
            </a:r>
            <a:r>
              <a:rPr lang="zh-CN" altLang="zh-CN" dirty="0"/>
              <a:t> buffer fills up, we switch to the other buffer</a:t>
            </a:r>
            <a:r>
              <a:rPr lang="en-US" altLang="zh-CN" dirty="0"/>
              <a:t> </a:t>
            </a:r>
            <a:r>
              <a:rPr lang="zh-CN" altLang="zh-CN" b="1" dirty="0"/>
              <a:t>[点击</a:t>
            </a:r>
            <a:r>
              <a:rPr lang="en-US" altLang="zh-CN" b="1" dirty="0"/>
              <a:t>3</a:t>
            </a:r>
            <a:r>
              <a:rPr lang="zh-CN" altLang="zh-CN" b="1" dirty="0"/>
              <a:t>]</a:t>
            </a:r>
            <a:r>
              <a:rPr lang="zh-CN" altLang="zh-CN" dirty="0"/>
              <a:t> and notify the CPU through a doorbell signal in mapped memory</a:t>
            </a:r>
            <a:r>
              <a:rPr lang="en-US" altLang="zh-CN" dirty="0"/>
              <a:t> </a:t>
            </a:r>
            <a:r>
              <a:rPr lang="zh-CN" altLang="zh-CN" b="1" dirty="0"/>
              <a:t>[点击</a:t>
            </a:r>
            <a:r>
              <a:rPr lang="en-US" altLang="zh-CN" b="1" dirty="0"/>
              <a:t>4</a:t>
            </a:r>
            <a:r>
              <a:rPr lang="zh-CN" altLang="zh-CN" b="1" dirty="0"/>
              <a:t>]</a:t>
            </a:r>
            <a:r>
              <a:rPr lang="zh-CN" altLang="zh-CN" dirty="0"/>
              <a:t>. A background thread on the CPU watches for this notification.</a:t>
            </a:r>
          </a:p>
          <a:p>
            <a:r>
              <a:rPr lang="zh-CN" altLang="zh-CN" b="1" dirty="0"/>
              <a:t>[点击</a:t>
            </a:r>
            <a:r>
              <a:rPr lang="en-US" altLang="zh-CN" b="1" dirty="0"/>
              <a:t>5</a:t>
            </a:r>
            <a:r>
              <a:rPr lang="zh-CN" altLang="zh-CN" b="1" dirty="0"/>
              <a:t>]</a:t>
            </a:r>
            <a:endParaRPr lang="zh-CN" altLang="zh-CN" dirty="0"/>
          </a:p>
          <a:p>
            <a:r>
              <a:rPr lang="zh-CN" altLang="zh-CN" dirty="0"/>
              <a:t>Once </a:t>
            </a:r>
            <a:r>
              <a:rPr lang="en-US" altLang="zh-CN" dirty="0"/>
              <a:t>the CPU</a:t>
            </a:r>
            <a:r>
              <a:rPr lang="zh-CN" altLang="zh-CN" dirty="0"/>
              <a:t> sees the signal, the thread triggers an asynchronous copy on a separate GPU stream</a:t>
            </a:r>
            <a:r>
              <a:rPr lang="en-US" altLang="zh-CN" dirty="0"/>
              <a:t>,</a:t>
            </a:r>
            <a:r>
              <a:rPr lang="zh-CN" altLang="en-US" dirty="0"/>
              <a:t> </a:t>
            </a:r>
            <a:r>
              <a:rPr lang="en-US" altLang="zh-CN" dirty="0"/>
              <a:t>without</a:t>
            </a:r>
            <a:r>
              <a:rPr lang="zh-CN" altLang="en-US" dirty="0"/>
              <a:t> </a:t>
            </a:r>
            <a:r>
              <a:rPr lang="en-US" altLang="zh-CN" dirty="0"/>
              <a:t>interfering</a:t>
            </a:r>
            <a:r>
              <a:rPr lang="zh-CN" altLang="zh-CN" dirty="0"/>
              <a:t> the</a:t>
            </a:r>
            <a:r>
              <a:rPr lang="en-US" altLang="zh-CN" dirty="0"/>
              <a:t> GPU-side</a:t>
            </a:r>
            <a:r>
              <a:rPr lang="zh-CN" altLang="zh-CN" dirty="0"/>
              <a:t> </a:t>
            </a:r>
            <a:r>
              <a:rPr lang="en-US" altLang="zh-CN" dirty="0"/>
              <a:t>execution.</a:t>
            </a:r>
          </a:p>
          <a:p>
            <a:endParaRPr lang="en-US" altLang="zh-CN" dirty="0"/>
          </a:p>
          <a:p>
            <a:r>
              <a:rPr lang="zh-CN" altLang="zh-CN" dirty="0"/>
              <a:t>In this way, we stream profiling data to the CPU in real time while keeping GPU execution uninterrupted.</a:t>
            </a:r>
          </a:p>
          <a:p>
            <a:endParaRPr lang="zh-CN" altLang="zh-CN" dirty="0"/>
          </a:p>
        </p:txBody>
      </p:sp>
      <p:sp>
        <p:nvSpPr>
          <p:cNvPr id="4" name="灯片编号占位符 3">
            <a:extLst>
              <a:ext uri="{FF2B5EF4-FFF2-40B4-BE49-F238E27FC236}">
                <a16:creationId xmlns:a16="http://schemas.microsoft.com/office/drawing/2014/main" id="{98D18FD4-000E-D074-5F1A-444F54A53FD7}"/>
              </a:ext>
            </a:extLst>
          </p:cNvPr>
          <p:cNvSpPr>
            <a:spLocks noGrp="1"/>
          </p:cNvSpPr>
          <p:nvPr>
            <p:ph type="sldNum" sz="quarter" idx="5"/>
          </p:nvPr>
        </p:nvSpPr>
        <p:spPr/>
        <p:txBody>
          <a:bodyPr/>
          <a:lstStyle/>
          <a:p>
            <a:fld id="{FBA909D7-2FEF-4905-BBEC-3085DE2A16DA}" type="slidenum">
              <a:rPr lang="zh-CN" altLang="en-US" smtClean="0"/>
              <a:t>14</a:t>
            </a:fld>
            <a:endParaRPr lang="zh-CN" altLang="en-US"/>
          </a:p>
        </p:txBody>
      </p:sp>
    </p:spTree>
    <p:extLst>
      <p:ext uri="{BB962C8B-B14F-4D97-AF65-F5344CB8AC3E}">
        <p14:creationId xmlns:p14="http://schemas.microsoft.com/office/powerpoint/2010/main" val="1112693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65D3C-9C88-D2DE-5600-D62C2037AD8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1B3EF89-E31E-0A68-2542-07E82AE9AE5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2799B5D-F359-B861-1884-6D93C4479AB5}"/>
              </a:ext>
            </a:extLst>
          </p:cNvPr>
          <p:cNvSpPr>
            <a:spLocks noGrp="1"/>
          </p:cNvSpPr>
          <p:nvPr>
            <p:ph type="body" idx="1"/>
          </p:nvPr>
        </p:nvSpPr>
        <p:spPr/>
        <p:txBody>
          <a:bodyPr/>
          <a:lstStyle/>
          <a:p>
            <a:r>
              <a:rPr lang="en-US" altLang="zh-CN" dirty="0"/>
              <a:t>With these traces, we use dependency information to reconstruct execution timelines across GPUs. We then use bubble fraction and straggling fraction to alert us to potential performance issues.</a:t>
            </a:r>
            <a:endParaRPr lang="zh-CN" altLang="zh-CN" dirty="0"/>
          </a:p>
        </p:txBody>
      </p:sp>
      <p:sp>
        <p:nvSpPr>
          <p:cNvPr id="4" name="灯片编号占位符 3">
            <a:extLst>
              <a:ext uri="{FF2B5EF4-FFF2-40B4-BE49-F238E27FC236}">
                <a16:creationId xmlns:a16="http://schemas.microsoft.com/office/drawing/2014/main" id="{E56A138F-A844-081B-D3A1-E5677E507519}"/>
              </a:ext>
            </a:extLst>
          </p:cNvPr>
          <p:cNvSpPr>
            <a:spLocks noGrp="1"/>
          </p:cNvSpPr>
          <p:nvPr>
            <p:ph type="sldNum" sz="quarter" idx="5"/>
          </p:nvPr>
        </p:nvSpPr>
        <p:spPr/>
        <p:txBody>
          <a:bodyPr/>
          <a:lstStyle/>
          <a:p>
            <a:fld id="{FBA909D7-2FEF-4905-BBEC-3085DE2A16DA}" type="slidenum">
              <a:rPr lang="zh-CN" altLang="en-US" smtClean="0"/>
              <a:t>15</a:t>
            </a:fld>
            <a:endParaRPr lang="zh-CN" altLang="en-US"/>
          </a:p>
        </p:txBody>
      </p:sp>
    </p:spTree>
    <p:extLst>
      <p:ext uri="{BB962C8B-B14F-4D97-AF65-F5344CB8AC3E}">
        <p14:creationId xmlns:p14="http://schemas.microsoft.com/office/powerpoint/2010/main" val="173759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B707-775D-C3A7-BBCE-95042D5D7A2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9C7897-C9EA-2A8E-AA35-23607113745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E9CFBEC-C82E-645D-7764-454B0DA7E7D8}"/>
              </a:ext>
            </a:extLst>
          </p:cNvPr>
          <p:cNvSpPr>
            <a:spLocks noGrp="1"/>
          </p:cNvSpPr>
          <p:nvPr>
            <p:ph type="body" idx="1"/>
          </p:nvPr>
        </p:nvSpPr>
        <p:spPr/>
        <p:txBody>
          <a:bodyPr/>
          <a:lstStyle/>
          <a:p>
            <a:r>
              <a:rPr lang="en-US" altLang="zh-CN" dirty="0"/>
              <a:t>Now, let us look at the evaluation. </a:t>
            </a:r>
            <a:r>
              <a:rPr lang="en-US" altLang="zh-CN" dirty="0" err="1"/>
              <a:t>LMTracer</a:t>
            </a:r>
            <a:r>
              <a:rPr lang="en-US" altLang="zh-CN" dirty="0"/>
              <a:t> has been running in production for eight months, and our experiments use the same hardware and software configurations as the deployment.</a:t>
            </a:r>
          </a:p>
          <a:p>
            <a:endParaRPr lang="en-US" altLang="zh-CN" dirty="0"/>
          </a:p>
          <a:p>
            <a:r>
              <a:rPr lang="en-US" altLang="zh-CN" dirty="0"/>
              <a:t>For serving, we test Qwen3, DeepSeek-V3, and GPT-OSS using real user requests collected during peak hours. For training, we evaluate DeepSeek-V3 fine-tuning on over two hundred GPUs.</a:t>
            </a:r>
          </a:p>
          <a:p>
            <a:endParaRPr lang="en-US" altLang="zh-CN" dirty="0"/>
          </a:p>
          <a:p>
            <a:r>
              <a:rPr lang="en-US" altLang="zh-CN" dirty="0"/>
              <a:t>We compare </a:t>
            </a:r>
            <a:r>
              <a:rPr lang="en-US" altLang="zh-CN" dirty="0" err="1"/>
              <a:t>LMTracer</a:t>
            </a:r>
            <a:r>
              <a:rPr lang="en-US" altLang="zh-CN" dirty="0"/>
              <a:t> with Nsight Systems, runtime events, and </a:t>
            </a:r>
            <a:r>
              <a:rPr lang="en-US" altLang="zh-CN" dirty="0" err="1"/>
              <a:t>PyTorch</a:t>
            </a:r>
            <a:r>
              <a:rPr lang="en-US" altLang="zh-CN" dirty="0"/>
              <a:t> Profiler.</a:t>
            </a:r>
            <a:endParaRPr lang="zh-CN" altLang="zh-CN" dirty="0"/>
          </a:p>
        </p:txBody>
      </p:sp>
      <p:sp>
        <p:nvSpPr>
          <p:cNvPr id="4" name="灯片编号占位符 3">
            <a:extLst>
              <a:ext uri="{FF2B5EF4-FFF2-40B4-BE49-F238E27FC236}">
                <a16:creationId xmlns:a16="http://schemas.microsoft.com/office/drawing/2014/main" id="{84F4F56F-3311-7574-FAC1-684D02B9744B}"/>
              </a:ext>
            </a:extLst>
          </p:cNvPr>
          <p:cNvSpPr>
            <a:spLocks noGrp="1"/>
          </p:cNvSpPr>
          <p:nvPr>
            <p:ph type="sldNum" sz="quarter" idx="5"/>
          </p:nvPr>
        </p:nvSpPr>
        <p:spPr/>
        <p:txBody>
          <a:bodyPr/>
          <a:lstStyle/>
          <a:p>
            <a:fld id="{FBA909D7-2FEF-4905-BBEC-3085DE2A16DA}" type="slidenum">
              <a:rPr lang="zh-CN" altLang="en-US" smtClean="0"/>
              <a:t>16</a:t>
            </a:fld>
            <a:endParaRPr lang="zh-CN" altLang="en-US"/>
          </a:p>
        </p:txBody>
      </p:sp>
    </p:spTree>
    <p:extLst>
      <p:ext uri="{BB962C8B-B14F-4D97-AF65-F5344CB8AC3E}">
        <p14:creationId xmlns:p14="http://schemas.microsoft.com/office/powerpoint/2010/main" val="1025950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5DB44-D2A6-8F23-CF51-E18A5B9FA6C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AEA2769-B329-E8E2-5FAB-24341B594A4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3F208F6-563A-BC51-D437-ECCC6D47C685}"/>
              </a:ext>
            </a:extLst>
          </p:cNvPr>
          <p:cNvSpPr>
            <a:spLocks noGrp="1"/>
          </p:cNvSpPr>
          <p:nvPr>
            <p:ph type="body" idx="1"/>
          </p:nvPr>
        </p:nvSpPr>
        <p:spPr/>
        <p:txBody>
          <a:bodyPr/>
          <a:lstStyle/>
          <a:p>
            <a:r>
              <a:rPr lang="zh-CN" altLang="zh-CN" dirty="0"/>
              <a:t>Here are the serving results. LMTracer reduces Qwen3 throughput by just </a:t>
            </a:r>
            <a:r>
              <a:rPr lang="en-US" altLang="zh-CN" dirty="0"/>
              <a:t>zero point nine percent</a:t>
            </a:r>
            <a:r>
              <a:rPr lang="zh-CN" altLang="zh-CN" dirty="0"/>
              <a:t> and adds only </a:t>
            </a:r>
            <a:r>
              <a:rPr lang="en-US" altLang="zh-CN" dirty="0"/>
              <a:t>three point four</a:t>
            </a:r>
            <a:r>
              <a:rPr lang="zh-CN" altLang="zh-CN" dirty="0"/>
              <a:t> milliseconds to GPT-OSS’s average time to first token, while the other profilers cause much larger slowdowns, which limits their use for continuous profiling in production.</a:t>
            </a:r>
          </a:p>
        </p:txBody>
      </p:sp>
      <p:sp>
        <p:nvSpPr>
          <p:cNvPr id="4" name="灯片编号占位符 3">
            <a:extLst>
              <a:ext uri="{FF2B5EF4-FFF2-40B4-BE49-F238E27FC236}">
                <a16:creationId xmlns:a16="http://schemas.microsoft.com/office/drawing/2014/main" id="{55F3DB66-F55E-B4BF-CC72-551C9357B20F}"/>
              </a:ext>
            </a:extLst>
          </p:cNvPr>
          <p:cNvSpPr>
            <a:spLocks noGrp="1"/>
          </p:cNvSpPr>
          <p:nvPr>
            <p:ph type="sldNum" sz="quarter" idx="5"/>
          </p:nvPr>
        </p:nvSpPr>
        <p:spPr/>
        <p:txBody>
          <a:bodyPr/>
          <a:lstStyle/>
          <a:p>
            <a:fld id="{FBA909D7-2FEF-4905-BBEC-3085DE2A16DA}" type="slidenum">
              <a:rPr lang="zh-CN" altLang="en-US" smtClean="0"/>
              <a:t>17</a:t>
            </a:fld>
            <a:endParaRPr lang="zh-CN" altLang="en-US"/>
          </a:p>
        </p:txBody>
      </p:sp>
    </p:spTree>
    <p:extLst>
      <p:ext uri="{BB962C8B-B14F-4D97-AF65-F5344CB8AC3E}">
        <p14:creationId xmlns:p14="http://schemas.microsoft.com/office/powerpoint/2010/main" val="166270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5A6E3-757A-12DC-FA39-F68C2806762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5AECBF-CD77-F628-B307-3376456C504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D970D2B-607E-2166-A341-72DF02A48514}"/>
              </a:ext>
            </a:extLst>
          </p:cNvPr>
          <p:cNvSpPr>
            <a:spLocks noGrp="1"/>
          </p:cNvSpPr>
          <p:nvPr>
            <p:ph type="body" idx="1"/>
          </p:nvPr>
        </p:nvSpPr>
        <p:spPr/>
        <p:txBody>
          <a:bodyPr/>
          <a:lstStyle/>
          <a:p>
            <a:r>
              <a:rPr lang="zh-CN" altLang="zh-CN" dirty="0"/>
              <a:t>We see a similar trend in training. LMTracer reduces throughput by just one point five percent, compared with over seventeen percent for the other profilers. The loss curves with and without LMTracer almost overlap, indicating that it preserves training behavior.</a:t>
            </a:r>
          </a:p>
        </p:txBody>
      </p:sp>
      <p:sp>
        <p:nvSpPr>
          <p:cNvPr id="4" name="灯片编号占位符 3">
            <a:extLst>
              <a:ext uri="{FF2B5EF4-FFF2-40B4-BE49-F238E27FC236}">
                <a16:creationId xmlns:a16="http://schemas.microsoft.com/office/drawing/2014/main" id="{AA4E912B-01A7-6BEB-A13B-0CE7B80792CC}"/>
              </a:ext>
            </a:extLst>
          </p:cNvPr>
          <p:cNvSpPr>
            <a:spLocks noGrp="1"/>
          </p:cNvSpPr>
          <p:nvPr>
            <p:ph type="sldNum" sz="quarter" idx="5"/>
          </p:nvPr>
        </p:nvSpPr>
        <p:spPr/>
        <p:txBody>
          <a:bodyPr/>
          <a:lstStyle/>
          <a:p>
            <a:fld id="{FBA909D7-2FEF-4905-BBEC-3085DE2A16DA}" type="slidenum">
              <a:rPr lang="zh-CN" altLang="en-US" smtClean="0"/>
              <a:t>18</a:t>
            </a:fld>
            <a:endParaRPr lang="zh-CN" altLang="en-US"/>
          </a:p>
        </p:txBody>
      </p:sp>
    </p:spTree>
    <p:extLst>
      <p:ext uri="{BB962C8B-B14F-4D97-AF65-F5344CB8AC3E}">
        <p14:creationId xmlns:p14="http://schemas.microsoft.com/office/powerpoint/2010/main" val="3357373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946FD-07E4-E58E-E62B-507E1B3AA9F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7904D16-2E15-D151-2F18-7403DC2B9D1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25EA945-8074-0D28-51E4-2C9910E0132B}"/>
              </a:ext>
            </a:extLst>
          </p:cNvPr>
          <p:cNvSpPr>
            <a:spLocks noGrp="1"/>
          </p:cNvSpPr>
          <p:nvPr>
            <p:ph type="body" idx="1"/>
          </p:nvPr>
        </p:nvSpPr>
        <p:spPr/>
        <p:txBody>
          <a:bodyPr/>
          <a:lstStyle/>
          <a:p>
            <a:r>
              <a:rPr lang="zh-CN" altLang="zh-CN" dirty="0"/>
              <a:t>We</a:t>
            </a:r>
            <a:r>
              <a:rPr lang="en-US" altLang="zh-CN" dirty="0"/>
              <a:t> performed an ablation study by</a:t>
            </a:r>
            <a:r>
              <a:rPr lang="zh-CN" altLang="zh-CN" dirty="0"/>
              <a:t> disabl</a:t>
            </a:r>
            <a:r>
              <a:rPr lang="en-US" altLang="zh-CN" dirty="0" err="1"/>
              <a:t>ing</a:t>
            </a:r>
            <a:r>
              <a:rPr lang="zh-CN" altLang="zh-CN" dirty="0"/>
              <a:t> each design choice in turn to see its effect</a:t>
            </a:r>
            <a:r>
              <a:rPr lang="en-US" altLang="zh-CN" dirty="0"/>
              <a:t> to the performance.</a:t>
            </a:r>
          </a:p>
          <a:p>
            <a:endParaRPr lang="zh-CN" altLang="zh-CN" dirty="0"/>
          </a:p>
          <a:p>
            <a:r>
              <a:rPr lang="zh-CN" altLang="zh-CN" dirty="0"/>
              <a:t>As you can see, removing any of these design choices increases profiling overhead. This shows that probe merging, shadow buffers, doorbell signals, and asynchronous copying all contribute to keeping LMTracer lightweight.</a:t>
            </a:r>
          </a:p>
        </p:txBody>
      </p:sp>
      <p:sp>
        <p:nvSpPr>
          <p:cNvPr id="4" name="灯片编号占位符 3">
            <a:extLst>
              <a:ext uri="{FF2B5EF4-FFF2-40B4-BE49-F238E27FC236}">
                <a16:creationId xmlns:a16="http://schemas.microsoft.com/office/drawing/2014/main" id="{E642C11C-7E03-D21E-A595-5B70BB882A68}"/>
              </a:ext>
            </a:extLst>
          </p:cNvPr>
          <p:cNvSpPr>
            <a:spLocks noGrp="1"/>
          </p:cNvSpPr>
          <p:nvPr>
            <p:ph type="sldNum" sz="quarter" idx="5"/>
          </p:nvPr>
        </p:nvSpPr>
        <p:spPr/>
        <p:txBody>
          <a:bodyPr/>
          <a:lstStyle/>
          <a:p>
            <a:fld id="{FBA909D7-2FEF-4905-BBEC-3085DE2A16DA}" type="slidenum">
              <a:rPr lang="zh-CN" altLang="en-US" smtClean="0"/>
              <a:t>19</a:t>
            </a:fld>
            <a:endParaRPr lang="zh-CN" altLang="en-US"/>
          </a:p>
        </p:txBody>
      </p:sp>
    </p:spTree>
    <p:extLst>
      <p:ext uri="{BB962C8B-B14F-4D97-AF65-F5344CB8AC3E}">
        <p14:creationId xmlns:p14="http://schemas.microsoft.com/office/powerpoint/2010/main" val="1768187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E2C50-B295-D41C-535C-C0A30FBBD5B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0A12E65-E721-453A-2AA7-839704DFB36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AE120DC-99A1-8DFB-BB83-B2592AC710DE}"/>
              </a:ext>
            </a:extLst>
          </p:cNvPr>
          <p:cNvSpPr>
            <a:spLocks noGrp="1"/>
          </p:cNvSpPr>
          <p:nvPr>
            <p:ph type="body" idx="1"/>
          </p:nvPr>
        </p:nvSpPr>
        <p:spPr/>
        <p:txBody>
          <a:bodyPr/>
          <a:lstStyle/>
          <a:p>
            <a:r>
              <a:rPr lang="en-US" altLang="zh-CN" dirty="0"/>
              <a:t>Beyond low overhead, profiling results should be easy for developers to understand. The baseline shows kernel names that are hard to connect to model code.</a:t>
            </a:r>
          </a:p>
          <a:p>
            <a:endParaRPr lang="en-US" altLang="zh-CN" dirty="0"/>
          </a:p>
          <a:p>
            <a:r>
              <a:rPr lang="en-US" altLang="zh-CN" dirty="0"/>
              <a:t>On the right </a:t>
            </a:r>
            <a:r>
              <a:rPr lang="en-US" altLang="zh-CN" b="1" dirty="0"/>
              <a:t>[</a:t>
            </a:r>
            <a:r>
              <a:rPr lang="zh-CN" altLang="en-US" b="1" dirty="0"/>
              <a:t>点击</a:t>
            </a:r>
            <a:r>
              <a:rPr lang="en-US" altLang="zh-CN" b="1" dirty="0"/>
              <a:t>]</a:t>
            </a:r>
            <a:r>
              <a:rPr lang="en-US" altLang="zh-CN" dirty="0"/>
              <a:t>, </a:t>
            </a:r>
            <a:r>
              <a:rPr lang="en-US" altLang="zh-CN" dirty="0" err="1"/>
              <a:t>LMTracer</a:t>
            </a:r>
            <a:r>
              <a:rPr lang="en-US" altLang="zh-CN" dirty="0"/>
              <a:t> maps them back to source locations and user-defined regions, showing which part of the model is taking time.</a:t>
            </a:r>
            <a:endParaRPr lang="zh-CN" altLang="zh-CN" dirty="0"/>
          </a:p>
        </p:txBody>
      </p:sp>
      <p:sp>
        <p:nvSpPr>
          <p:cNvPr id="4" name="灯片编号占位符 3">
            <a:extLst>
              <a:ext uri="{FF2B5EF4-FFF2-40B4-BE49-F238E27FC236}">
                <a16:creationId xmlns:a16="http://schemas.microsoft.com/office/drawing/2014/main" id="{4CAA9F13-B15A-E079-2AD7-C387AA2B6D0A}"/>
              </a:ext>
            </a:extLst>
          </p:cNvPr>
          <p:cNvSpPr>
            <a:spLocks noGrp="1"/>
          </p:cNvSpPr>
          <p:nvPr>
            <p:ph type="sldNum" sz="quarter" idx="5"/>
          </p:nvPr>
        </p:nvSpPr>
        <p:spPr/>
        <p:txBody>
          <a:bodyPr/>
          <a:lstStyle/>
          <a:p>
            <a:fld id="{FBA909D7-2FEF-4905-BBEC-3085DE2A16DA}" type="slidenum">
              <a:rPr lang="zh-CN" altLang="en-US" smtClean="0"/>
              <a:t>20</a:t>
            </a:fld>
            <a:endParaRPr lang="zh-CN" altLang="en-US"/>
          </a:p>
        </p:txBody>
      </p:sp>
    </p:spTree>
    <p:extLst>
      <p:ext uri="{BB962C8B-B14F-4D97-AF65-F5344CB8AC3E}">
        <p14:creationId xmlns:p14="http://schemas.microsoft.com/office/powerpoint/2010/main" val="38833322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1F26B-31FE-EAEE-705E-A2E7CC72C26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212FD9E-4492-4AB9-4E1E-4553D1A0BD1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D4360D1-0B4D-0CC0-EEEB-6502B660B4AA}"/>
              </a:ext>
            </a:extLst>
          </p:cNvPr>
          <p:cNvSpPr>
            <a:spLocks noGrp="1"/>
          </p:cNvSpPr>
          <p:nvPr>
            <p:ph type="body" idx="1"/>
          </p:nvPr>
        </p:nvSpPr>
        <p:spPr/>
        <p:txBody>
          <a:bodyPr/>
          <a:lstStyle/>
          <a:p>
            <a:r>
              <a:rPr lang="en-US" altLang="zh-CN" dirty="0"/>
              <a:t>Here are two production issues identified with </a:t>
            </a:r>
            <a:r>
              <a:rPr lang="en-US" altLang="zh-CN" dirty="0" err="1"/>
              <a:t>LMTracer</a:t>
            </a:r>
            <a:r>
              <a:rPr lang="en-US" altLang="zh-CN" dirty="0"/>
              <a:t>.</a:t>
            </a:r>
          </a:p>
          <a:p>
            <a:endParaRPr lang="en-US" altLang="zh-CN" dirty="0"/>
          </a:p>
          <a:p>
            <a:r>
              <a:rPr lang="en-US" altLang="zh-CN" dirty="0"/>
              <a:t>In the upper figure, a high bubble fraction reveals idle time caused by unbalanced request scheduling.</a:t>
            </a:r>
          </a:p>
          <a:p>
            <a:r>
              <a:rPr lang="en-US" altLang="zh-CN" b="1" dirty="0"/>
              <a:t>[</a:t>
            </a:r>
            <a:r>
              <a:rPr lang="zh-CN" altLang="en-US" b="1" dirty="0"/>
              <a:t>点击</a:t>
            </a:r>
            <a:r>
              <a:rPr lang="en-US" altLang="zh-CN" b="1" dirty="0"/>
              <a:t>]</a:t>
            </a:r>
          </a:p>
          <a:p>
            <a:r>
              <a:rPr lang="en-US" altLang="zh-CN" dirty="0"/>
              <a:t>In the lower figure, an abnormal straggling fraction and long collective times lead us to </a:t>
            </a:r>
            <a:r>
              <a:rPr lang="en-US" altLang="zh-CN" dirty="0" err="1"/>
              <a:t>NVLink</a:t>
            </a:r>
            <a:r>
              <a:rPr lang="en-US" altLang="zh-CN" dirty="0"/>
              <a:t> errors on one host, which slow down the entire training job.</a:t>
            </a:r>
            <a:endParaRPr lang="zh-CN" altLang="zh-CN" dirty="0"/>
          </a:p>
        </p:txBody>
      </p:sp>
      <p:sp>
        <p:nvSpPr>
          <p:cNvPr id="4" name="灯片编号占位符 3">
            <a:extLst>
              <a:ext uri="{FF2B5EF4-FFF2-40B4-BE49-F238E27FC236}">
                <a16:creationId xmlns:a16="http://schemas.microsoft.com/office/drawing/2014/main" id="{55C361A2-9356-DFB9-E746-1AB38335D81C}"/>
              </a:ext>
            </a:extLst>
          </p:cNvPr>
          <p:cNvSpPr>
            <a:spLocks noGrp="1"/>
          </p:cNvSpPr>
          <p:nvPr>
            <p:ph type="sldNum" sz="quarter" idx="5"/>
          </p:nvPr>
        </p:nvSpPr>
        <p:spPr/>
        <p:txBody>
          <a:bodyPr/>
          <a:lstStyle/>
          <a:p>
            <a:fld id="{FBA909D7-2FEF-4905-BBEC-3085DE2A16DA}" type="slidenum">
              <a:rPr lang="zh-CN" altLang="en-US" smtClean="0"/>
              <a:t>21</a:t>
            </a:fld>
            <a:endParaRPr lang="zh-CN" altLang="en-US"/>
          </a:p>
        </p:txBody>
      </p:sp>
    </p:spTree>
    <p:extLst>
      <p:ext uri="{BB962C8B-B14F-4D97-AF65-F5344CB8AC3E}">
        <p14:creationId xmlns:p14="http://schemas.microsoft.com/office/powerpoint/2010/main" val="2485223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E7613-97D2-50F4-F102-8984D791023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0063E27-6885-4369-5757-70427C139D8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EEA8C93-B11D-FAF5-F2F1-A1C7B33CD3CE}"/>
              </a:ext>
            </a:extLst>
          </p:cNvPr>
          <p:cNvSpPr>
            <a:spLocks noGrp="1"/>
          </p:cNvSpPr>
          <p:nvPr>
            <p:ph type="body" idx="1"/>
          </p:nvPr>
        </p:nvSpPr>
        <p:spPr/>
        <p:txBody>
          <a:bodyPr/>
          <a:lstStyle/>
          <a:p>
            <a:pPr algn="l"/>
            <a:r>
              <a:rPr lang="en-US" altLang="zh-CN" b="0" i="0" dirty="0">
                <a:solidFill>
                  <a:srgbClr val="333333"/>
                </a:solidFill>
                <a:effectLst/>
                <a:latin typeface="Open Sans" panose="020B0606030504020204" pitchFamily="34" charset="0"/>
              </a:rPr>
              <a:t>So let me conclude our work.</a:t>
            </a:r>
          </a:p>
          <a:p>
            <a:pPr algn="l"/>
            <a:endParaRPr lang="en-US" altLang="zh-CN" b="0" i="0" dirty="0">
              <a:solidFill>
                <a:srgbClr val="333333"/>
              </a:solidFill>
              <a:effectLst/>
              <a:latin typeface="Open Sans" panose="020B0606030504020204" pitchFamily="34" charset="0"/>
            </a:endParaRPr>
          </a:p>
          <a:p>
            <a:r>
              <a:rPr lang="en-US" altLang="zh-CN" dirty="0"/>
              <a:t>W</a:t>
            </a:r>
            <a:r>
              <a:rPr lang="zh-CN" altLang="zh-CN" dirty="0"/>
              <a:t>e identified why existing profiling tools struggle with production LLM workloads. They either provide limited detail or disturb asynchronous GPU execution.</a:t>
            </a:r>
            <a:endParaRPr lang="en-US" altLang="zh-CN" dirty="0"/>
          </a:p>
          <a:p>
            <a:endParaRPr lang="zh-CN" altLang="zh-CN" dirty="0"/>
          </a:p>
          <a:p>
            <a:r>
              <a:rPr lang="zh-CN" altLang="zh-CN" dirty="0"/>
              <a:t>With LMTracer, we embed lightweight probe</a:t>
            </a:r>
            <a:r>
              <a:rPr lang="en-US" altLang="zh-CN"/>
              <a:t> kernels</a:t>
            </a:r>
            <a:r>
              <a:rPr lang="zh-CN" altLang="zh-CN"/>
              <a:t> </a:t>
            </a:r>
            <a:r>
              <a:rPr lang="zh-CN" altLang="zh-CN" dirty="0"/>
              <a:t>into execution graphs and collect traces asynchronously, enabling fine-grained, real-time profiling with minimal overhead.</a:t>
            </a:r>
            <a:endParaRPr lang="en-US" altLang="zh-CN" dirty="0"/>
          </a:p>
          <a:p>
            <a:endParaRPr lang="zh-CN" altLang="zh-CN" dirty="0"/>
          </a:p>
          <a:p>
            <a:r>
              <a:rPr lang="zh-CN" altLang="zh-CN" dirty="0"/>
              <a:t>Over eight months in production, LMTracer helped identify fifteen performance issues. After fixing them, we observed </a:t>
            </a:r>
            <a:r>
              <a:rPr lang="en-US" altLang="zh-CN" b="1" dirty="0"/>
              <a:t>twenty one point two</a:t>
            </a:r>
            <a:r>
              <a:rPr lang="zh-CN" altLang="zh-CN" dirty="0"/>
              <a:t> percent lower serving latency an</a:t>
            </a:r>
            <a:r>
              <a:rPr lang="zh-CN" altLang="zh-CN" b="0" dirty="0"/>
              <a:t>d</a:t>
            </a:r>
            <a:r>
              <a:rPr lang="zh-CN" altLang="zh-CN" b="1" dirty="0"/>
              <a:t> </a:t>
            </a:r>
            <a:r>
              <a:rPr lang="en-US" altLang="zh-CN" b="1" dirty="0"/>
              <a:t>twenty four point five </a:t>
            </a:r>
            <a:r>
              <a:rPr lang="zh-CN" altLang="zh-CN" dirty="0"/>
              <a:t>percent higher training throughput.</a:t>
            </a:r>
            <a:endParaRPr lang="en-US" altLang="zh-CN" dirty="0"/>
          </a:p>
          <a:p>
            <a:endParaRPr lang="zh-CN" altLang="zh-CN" dirty="0"/>
          </a:p>
          <a:p>
            <a:r>
              <a:rPr lang="zh-CN" altLang="zh-CN" dirty="0"/>
              <a:t>The code and data are available through the link and QR code on this slide. Thank you for listening. I’m happy to take questions.</a:t>
            </a:r>
          </a:p>
          <a:p>
            <a:pPr algn="l"/>
            <a:endParaRPr lang="en-US" altLang="zh-CN" b="0" i="0" dirty="0">
              <a:solidFill>
                <a:srgbClr val="333333"/>
              </a:solidFill>
              <a:effectLst/>
              <a:latin typeface="Open Sans" panose="020B0606030504020204" pitchFamily="34" charset="0"/>
            </a:endParaRPr>
          </a:p>
        </p:txBody>
      </p:sp>
      <p:sp>
        <p:nvSpPr>
          <p:cNvPr id="4" name="灯片编号占位符 3">
            <a:extLst>
              <a:ext uri="{FF2B5EF4-FFF2-40B4-BE49-F238E27FC236}">
                <a16:creationId xmlns:a16="http://schemas.microsoft.com/office/drawing/2014/main" id="{91299A42-F933-EC5A-C5AA-348343FCE743}"/>
              </a:ext>
            </a:extLst>
          </p:cNvPr>
          <p:cNvSpPr>
            <a:spLocks noGrp="1"/>
          </p:cNvSpPr>
          <p:nvPr>
            <p:ph type="sldNum" sz="quarter" idx="5"/>
          </p:nvPr>
        </p:nvSpPr>
        <p:spPr/>
        <p:txBody>
          <a:bodyPr/>
          <a:lstStyle/>
          <a:p>
            <a:fld id="{FBA909D7-2FEF-4905-BBEC-3085DE2A16DA}" type="slidenum">
              <a:rPr lang="zh-CN" altLang="en-US" smtClean="0"/>
              <a:t>22</a:t>
            </a:fld>
            <a:endParaRPr lang="zh-CN" altLang="en-US"/>
          </a:p>
        </p:txBody>
      </p:sp>
    </p:spTree>
    <p:extLst>
      <p:ext uri="{BB962C8B-B14F-4D97-AF65-F5344CB8AC3E}">
        <p14:creationId xmlns:p14="http://schemas.microsoft.com/office/powerpoint/2010/main" val="88891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AF6CB2-0737-4DA8-A070-AF660CF5B3B5}"/>
              </a:ext>
            </a:extLst>
          </p:cNvPr>
          <p:cNvSpPr>
            <a:spLocks noGrp="1"/>
          </p:cNvSpPr>
          <p:nvPr>
            <p:ph type="ctrTitle"/>
          </p:nvPr>
        </p:nvSpPr>
        <p:spPr>
          <a:xfrm>
            <a:off x="1524000" y="1122363"/>
            <a:ext cx="9144000" cy="2387600"/>
          </a:xfrm>
        </p:spPr>
        <p:txBody>
          <a:bodyPr anchor="b"/>
          <a:lstStyle>
            <a:lvl1pPr algn="ctr">
              <a:defRPr sz="6000" b="1">
                <a:latin typeface="Calibri Light" panose="020F0302020204030204" pitchFamily="34" charset="0"/>
                <a:cs typeface="Calibri Light" panose="020F0302020204030204" pitchFamily="34" charset="0"/>
              </a:defRPr>
            </a:lvl1pPr>
          </a:lstStyle>
          <a:p>
            <a:r>
              <a:rPr lang="zh-CN" altLang="en-US" dirty="0"/>
              <a:t>单击此处编辑母版标题样式</a:t>
            </a:r>
          </a:p>
        </p:txBody>
      </p:sp>
      <p:sp>
        <p:nvSpPr>
          <p:cNvPr id="3" name="副标题 2">
            <a:extLst>
              <a:ext uri="{FF2B5EF4-FFF2-40B4-BE49-F238E27FC236}">
                <a16:creationId xmlns:a16="http://schemas.microsoft.com/office/drawing/2014/main" id="{D792C5D3-D183-4F1C-8F87-37C374B48BF5}"/>
              </a:ext>
            </a:extLst>
          </p:cNvPr>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71E52FC-771B-4ED1-BD1E-22DC28F8591D}"/>
              </a:ext>
            </a:extLst>
          </p:cNvPr>
          <p:cNvSpPr>
            <a:spLocks noGrp="1"/>
          </p:cNvSpPr>
          <p:nvPr>
            <p:ph type="dt" sz="half" idx="10"/>
          </p:nvPr>
        </p:nvSpPr>
        <p:spPr/>
        <p:txBody>
          <a:bodyPr/>
          <a:lstStyle/>
          <a:p>
            <a:fld id="{154303D7-9A02-433C-A08D-0F313998DBE1}" type="datetime1">
              <a:rPr lang="zh-CN" altLang="en-US" smtClean="0"/>
              <a:t>2026/9/25</a:t>
            </a:fld>
            <a:endParaRPr lang="zh-CN" altLang="en-US"/>
          </a:p>
        </p:txBody>
      </p:sp>
      <p:sp>
        <p:nvSpPr>
          <p:cNvPr id="5" name="页脚占位符 4">
            <a:extLst>
              <a:ext uri="{FF2B5EF4-FFF2-40B4-BE49-F238E27FC236}">
                <a16:creationId xmlns:a16="http://schemas.microsoft.com/office/drawing/2014/main" id="{D11C3596-311F-4BE9-B1FC-24431B76E64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62F7458-9816-4ABB-9EE1-3855F8C0377D}"/>
              </a:ext>
            </a:extLst>
          </p:cNvPr>
          <p:cNvSpPr>
            <a:spLocks noGrp="1"/>
          </p:cNvSpPr>
          <p:nvPr>
            <p:ph type="sldNum" sz="quarter" idx="12"/>
          </p:nvPr>
        </p:nvSpPr>
        <p:spPr/>
        <p:txBody>
          <a:bodyPr/>
          <a:lstStyle>
            <a:lvl1pPr>
              <a:defRPr sz="2000">
                <a:solidFill>
                  <a:srgbClr val="2F45A1"/>
                </a:solidFill>
              </a:defRPr>
            </a:lvl1pPr>
          </a:lstStyle>
          <a:p>
            <a:fld id="{84BCC322-D5A9-47A8-A5BE-5D9C2195FFDA}" type="slidenum">
              <a:rPr lang="zh-CN" altLang="en-US" smtClean="0"/>
              <a:pPr/>
              <a:t>‹#›</a:t>
            </a:fld>
            <a:endParaRPr lang="zh-CN" altLang="en-US" dirty="0"/>
          </a:p>
        </p:txBody>
      </p:sp>
    </p:spTree>
    <p:extLst>
      <p:ext uri="{BB962C8B-B14F-4D97-AF65-F5344CB8AC3E}">
        <p14:creationId xmlns:p14="http://schemas.microsoft.com/office/powerpoint/2010/main" val="2337443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大纲">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3B7BF71-9BE8-47F6-9594-60C27126ED60}"/>
              </a:ext>
            </a:extLst>
          </p:cNvPr>
          <p:cNvSpPr>
            <a:spLocks noGrp="1"/>
          </p:cNvSpPr>
          <p:nvPr>
            <p:ph idx="1"/>
          </p:nvPr>
        </p:nvSpPr>
        <p:spPr>
          <a:xfrm>
            <a:off x="3581400" y="1432062"/>
            <a:ext cx="5029201" cy="4351338"/>
          </a:xfrm>
        </p:spPr>
        <p:txBody>
          <a:bodyPr>
            <a:normAutofit/>
          </a:bodyPr>
          <a:lstStyle>
            <a:lvl1pPr marL="514350" indent="-514350" algn="l">
              <a:buClr>
                <a:srgbClr val="2F45A1"/>
              </a:buClr>
              <a:buFont typeface="+mj-lt"/>
              <a:buAutoNum type="arabicPeriod"/>
              <a:defRPr sz="4000">
                <a:latin typeface="Calibri" panose="020F0502020204030204" pitchFamily="34" charset="0"/>
                <a:cs typeface="Calibri" panose="020F0502020204030204" pitchFamily="34" charset="0"/>
              </a:defRPr>
            </a:lvl1pPr>
            <a:lvl2pPr marL="914400" indent="-457200" algn="l">
              <a:buClr>
                <a:srgbClr val="2F45A1"/>
              </a:buClr>
              <a:buFont typeface="+mj-lt"/>
              <a:buAutoNum type="arabicPeriod"/>
              <a:defRPr sz="4000">
                <a:latin typeface="Calibri" panose="020F0502020204030204" pitchFamily="34" charset="0"/>
                <a:cs typeface="Calibri" panose="020F0502020204030204" pitchFamily="34" charset="0"/>
              </a:defRPr>
            </a:lvl2pPr>
            <a:lvl3pPr marL="1371600" indent="-457200" algn="l">
              <a:buClr>
                <a:srgbClr val="2F45A1"/>
              </a:buClr>
              <a:buFont typeface="+mj-lt"/>
              <a:buAutoNum type="arabicPeriod"/>
              <a:defRPr sz="4000">
                <a:latin typeface="Calibri" panose="020F0502020204030204" pitchFamily="34" charset="0"/>
                <a:cs typeface="Calibri" panose="020F0502020204030204" pitchFamily="34" charset="0"/>
              </a:defRPr>
            </a:lvl3pPr>
            <a:lvl4pPr marL="1714500" indent="-342900" algn="l">
              <a:buClr>
                <a:srgbClr val="2F45A1"/>
              </a:buClr>
              <a:buFont typeface="+mj-lt"/>
              <a:buAutoNum type="arabicPeriod"/>
              <a:defRPr sz="4000">
                <a:latin typeface="Calibri" panose="020F0502020204030204" pitchFamily="34" charset="0"/>
                <a:cs typeface="Calibri" panose="020F0502020204030204" pitchFamily="34" charset="0"/>
              </a:defRPr>
            </a:lvl4pPr>
            <a:lvl5pPr marL="2171700" indent="-342900" algn="l">
              <a:buClr>
                <a:srgbClr val="2F45A1"/>
              </a:buClr>
              <a:buFont typeface="+mj-lt"/>
              <a:buAutoNum type="arabicPeriod"/>
              <a:defRPr sz="4000">
                <a:latin typeface="Calibri" panose="020F0502020204030204" pitchFamily="34" charset="0"/>
                <a:cs typeface="Calibri" panose="020F050202020403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4288BE3F-1419-45A3-95E8-FB3E06526A00}"/>
              </a:ext>
            </a:extLst>
          </p:cNvPr>
          <p:cNvSpPr>
            <a:spLocks noGrp="1"/>
          </p:cNvSpPr>
          <p:nvPr>
            <p:ph type="dt" sz="half" idx="10"/>
          </p:nvPr>
        </p:nvSpPr>
        <p:spPr/>
        <p:txBody>
          <a:bodyPr/>
          <a:lstStyle/>
          <a:p>
            <a:fld id="{0CCECD87-B178-4374-AD62-FAEABDF17F48}" type="datetime1">
              <a:rPr lang="zh-CN" altLang="en-US" smtClean="0"/>
              <a:t>2026/9/25</a:t>
            </a:fld>
            <a:endParaRPr lang="zh-CN" altLang="en-US"/>
          </a:p>
        </p:txBody>
      </p:sp>
      <p:sp>
        <p:nvSpPr>
          <p:cNvPr id="5" name="页脚占位符 4">
            <a:extLst>
              <a:ext uri="{FF2B5EF4-FFF2-40B4-BE49-F238E27FC236}">
                <a16:creationId xmlns:a16="http://schemas.microsoft.com/office/drawing/2014/main" id="{705282C3-BE39-49AD-9C36-E447FD1B6A1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F4E2F44-E49E-4944-9BEC-3D2080E0451B}"/>
              </a:ext>
            </a:extLst>
          </p:cNvPr>
          <p:cNvSpPr>
            <a:spLocks noGrp="1"/>
          </p:cNvSpPr>
          <p:nvPr>
            <p:ph type="sldNum" sz="quarter" idx="12"/>
          </p:nvPr>
        </p:nvSpPr>
        <p:spPr/>
        <p:txBody>
          <a:bodyPr/>
          <a:lstStyle>
            <a:lvl1pPr>
              <a:defRPr sz="2000">
                <a:solidFill>
                  <a:srgbClr val="2F45A1"/>
                </a:solidFill>
              </a:defRPr>
            </a:lvl1pPr>
          </a:lstStyle>
          <a:p>
            <a:fld id="{84BCC322-D5A9-47A8-A5BE-5D9C2195FFDA}" type="slidenum">
              <a:rPr lang="zh-CN" altLang="en-US" smtClean="0"/>
              <a:pPr/>
              <a:t>‹#›</a:t>
            </a:fld>
            <a:endParaRPr lang="zh-CN" altLang="en-US" dirty="0"/>
          </a:p>
        </p:txBody>
      </p:sp>
      <p:sp>
        <p:nvSpPr>
          <p:cNvPr id="8" name="标题 1">
            <a:extLst>
              <a:ext uri="{FF2B5EF4-FFF2-40B4-BE49-F238E27FC236}">
                <a16:creationId xmlns:a16="http://schemas.microsoft.com/office/drawing/2014/main" id="{67F34074-25C4-4E8B-AAD0-FB1D0E199F9F}"/>
              </a:ext>
            </a:extLst>
          </p:cNvPr>
          <p:cNvSpPr>
            <a:spLocks noGrp="1"/>
          </p:cNvSpPr>
          <p:nvPr>
            <p:ph type="title"/>
          </p:nvPr>
        </p:nvSpPr>
        <p:spPr>
          <a:xfrm>
            <a:off x="838200" y="0"/>
            <a:ext cx="10515600" cy="870978"/>
          </a:xfrm>
        </p:spPr>
        <p:txBody>
          <a:bodyPr>
            <a:noAutofit/>
          </a:bodyPr>
          <a:lstStyle>
            <a:lvl1pPr algn="ctr">
              <a:lnSpc>
                <a:spcPct val="100000"/>
              </a:lnSpc>
              <a:defRPr sz="4800" b="1">
                <a:latin typeface="Calibri" panose="020F0502020204030204" pitchFamily="34" charset="0"/>
                <a:cs typeface="Calibri" panose="020F0502020204030204" pitchFamily="34" charset="0"/>
              </a:defRPr>
            </a:lvl1pPr>
          </a:lstStyle>
          <a:p>
            <a:r>
              <a:rPr lang="zh-CN" altLang="en-US" dirty="0"/>
              <a:t>单击此处编辑母版标题样式</a:t>
            </a:r>
          </a:p>
        </p:txBody>
      </p:sp>
      <p:cxnSp>
        <p:nvCxnSpPr>
          <p:cNvPr id="9" name="直接连接符 8">
            <a:extLst>
              <a:ext uri="{FF2B5EF4-FFF2-40B4-BE49-F238E27FC236}">
                <a16:creationId xmlns:a16="http://schemas.microsoft.com/office/drawing/2014/main" id="{7405A2D5-E1E8-4340-BA70-D16EE9A71A8F}"/>
              </a:ext>
            </a:extLst>
          </p:cNvPr>
          <p:cNvCxnSpPr>
            <a:cxnSpLocks/>
          </p:cNvCxnSpPr>
          <p:nvPr userDrawn="1"/>
        </p:nvCxnSpPr>
        <p:spPr>
          <a:xfrm>
            <a:off x="325967" y="926368"/>
            <a:ext cx="11540067" cy="0"/>
          </a:xfrm>
          <a:prstGeom prst="line">
            <a:avLst/>
          </a:prstGeom>
          <a:ln w="76200">
            <a:solidFill>
              <a:srgbClr val="2F45A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657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3B7BF71-9BE8-47F6-9594-60C27126ED60}"/>
              </a:ext>
            </a:extLst>
          </p:cNvPr>
          <p:cNvSpPr>
            <a:spLocks noGrp="1"/>
          </p:cNvSpPr>
          <p:nvPr>
            <p:ph idx="1"/>
          </p:nvPr>
        </p:nvSpPr>
        <p:spPr>
          <a:xfrm>
            <a:off x="325967" y="1057388"/>
            <a:ext cx="11540067" cy="4351338"/>
          </a:xfrm>
        </p:spPr>
        <p:txBody>
          <a:bodyPr/>
          <a:lstStyle>
            <a:lvl1pPr marL="444500" indent="-444500">
              <a:spcAft>
                <a:spcPts val="1200"/>
              </a:spcAft>
              <a:buClr>
                <a:srgbClr val="2F45A1"/>
              </a:buClr>
              <a:buFont typeface="Wingdings" panose="05000000000000000000" pitchFamily="2" charset="2"/>
              <a:buChar char="p"/>
              <a:defRPr sz="3600" b="1">
                <a:latin typeface="Calibri" panose="020F0502020204030204" pitchFamily="34" charset="0"/>
                <a:cs typeface="Calibri" panose="020F0502020204030204" pitchFamily="34" charset="0"/>
              </a:defRPr>
            </a:lvl1pPr>
            <a:lvl2pPr marL="896938" indent="-357188">
              <a:spcBef>
                <a:spcPts val="600"/>
              </a:spcBef>
              <a:spcAft>
                <a:spcPts val="600"/>
              </a:spcAft>
              <a:buClr>
                <a:srgbClr val="2F45A1"/>
              </a:buClr>
              <a:buFont typeface="Wingdings" panose="05000000000000000000" pitchFamily="2" charset="2"/>
              <a:buChar char="n"/>
              <a:defRPr sz="2800">
                <a:latin typeface="Calibri" panose="020F0502020204030204" pitchFamily="34" charset="0"/>
                <a:cs typeface="Calibri" panose="020F0502020204030204" pitchFamily="34" charset="0"/>
              </a:defRPr>
            </a:lvl2pPr>
            <a:lvl3pPr marL="1371600" indent="-457200">
              <a:spcBef>
                <a:spcPts val="1200"/>
              </a:spcBef>
              <a:spcAft>
                <a:spcPts val="1200"/>
              </a:spcAft>
              <a:buClrTx/>
              <a:buFont typeface="+mj-lt"/>
              <a:buAutoNum type="arabicPeriod"/>
              <a:defRPr sz="2800">
                <a:latin typeface="Calibri" panose="020F0502020204030204" pitchFamily="34" charset="0"/>
                <a:cs typeface="Calibri" panose="020F0502020204030204" pitchFamily="34" charset="0"/>
              </a:defRPr>
            </a:lvl3pPr>
            <a:lvl4pPr marL="1600200" indent="-228600">
              <a:buClr>
                <a:srgbClr val="2F45A1"/>
              </a:buClr>
              <a:buFont typeface="Wingdings" panose="05000000000000000000" pitchFamily="2" charset="2"/>
              <a:buChar char="n"/>
              <a:defRPr sz="2000">
                <a:latin typeface="Calibri" panose="020F0502020204030204" pitchFamily="34" charset="0"/>
                <a:cs typeface="Calibri" panose="020F0502020204030204" pitchFamily="34" charset="0"/>
              </a:defRPr>
            </a:lvl4pPr>
            <a:lvl5pPr marL="2057400" indent="-228600">
              <a:buClr>
                <a:srgbClr val="2F45A1"/>
              </a:buClr>
              <a:buFont typeface="Wingdings" panose="05000000000000000000" pitchFamily="2" charset="2"/>
              <a:buChar char="n"/>
              <a:defRPr sz="2000">
                <a:latin typeface="Calibri" panose="020F0502020204030204" pitchFamily="34" charset="0"/>
                <a:cs typeface="Calibri" panose="020F050202020403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4288BE3F-1419-45A3-95E8-FB3E06526A00}"/>
              </a:ext>
            </a:extLst>
          </p:cNvPr>
          <p:cNvSpPr>
            <a:spLocks noGrp="1"/>
          </p:cNvSpPr>
          <p:nvPr>
            <p:ph type="dt" sz="half" idx="10"/>
          </p:nvPr>
        </p:nvSpPr>
        <p:spPr/>
        <p:txBody>
          <a:bodyPr/>
          <a:lstStyle/>
          <a:p>
            <a:fld id="{0CCECD87-B178-4374-AD62-FAEABDF17F48}" type="datetime1">
              <a:rPr lang="zh-CN" altLang="en-US" smtClean="0"/>
              <a:t>2026/9/25</a:t>
            </a:fld>
            <a:endParaRPr lang="zh-CN" altLang="en-US"/>
          </a:p>
        </p:txBody>
      </p:sp>
      <p:sp>
        <p:nvSpPr>
          <p:cNvPr id="5" name="页脚占位符 4">
            <a:extLst>
              <a:ext uri="{FF2B5EF4-FFF2-40B4-BE49-F238E27FC236}">
                <a16:creationId xmlns:a16="http://schemas.microsoft.com/office/drawing/2014/main" id="{705282C3-BE39-49AD-9C36-E447FD1B6A1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F4E2F44-E49E-4944-9BEC-3D2080E0451B}"/>
              </a:ext>
            </a:extLst>
          </p:cNvPr>
          <p:cNvSpPr>
            <a:spLocks noGrp="1"/>
          </p:cNvSpPr>
          <p:nvPr>
            <p:ph type="sldNum" sz="quarter" idx="12"/>
          </p:nvPr>
        </p:nvSpPr>
        <p:spPr/>
        <p:txBody>
          <a:bodyPr/>
          <a:lstStyle>
            <a:lvl1pPr>
              <a:defRPr sz="2000">
                <a:solidFill>
                  <a:srgbClr val="2F45A1"/>
                </a:solidFill>
              </a:defRPr>
            </a:lvl1pPr>
          </a:lstStyle>
          <a:p>
            <a:fld id="{84BCC322-D5A9-47A8-A5BE-5D9C2195FFDA}" type="slidenum">
              <a:rPr lang="zh-CN" altLang="en-US" smtClean="0"/>
              <a:pPr/>
              <a:t>‹#›</a:t>
            </a:fld>
            <a:endParaRPr lang="zh-CN" altLang="en-US" dirty="0"/>
          </a:p>
        </p:txBody>
      </p:sp>
      <p:sp>
        <p:nvSpPr>
          <p:cNvPr id="12" name="标题 1">
            <a:extLst>
              <a:ext uri="{FF2B5EF4-FFF2-40B4-BE49-F238E27FC236}">
                <a16:creationId xmlns:a16="http://schemas.microsoft.com/office/drawing/2014/main" id="{D9B86A31-C9C3-4206-8159-F7201A578A25}"/>
              </a:ext>
            </a:extLst>
          </p:cNvPr>
          <p:cNvSpPr>
            <a:spLocks noGrp="1"/>
          </p:cNvSpPr>
          <p:nvPr>
            <p:ph type="title"/>
          </p:nvPr>
        </p:nvSpPr>
        <p:spPr>
          <a:xfrm>
            <a:off x="838200" y="0"/>
            <a:ext cx="10515600" cy="870978"/>
          </a:xfrm>
        </p:spPr>
        <p:txBody>
          <a:bodyPr>
            <a:noAutofit/>
          </a:bodyPr>
          <a:lstStyle>
            <a:lvl1pPr algn="ctr">
              <a:lnSpc>
                <a:spcPct val="100000"/>
              </a:lnSpc>
              <a:defRPr sz="4800" b="1">
                <a:latin typeface="Calibri" panose="020F0502020204030204" pitchFamily="34" charset="0"/>
                <a:cs typeface="Calibri" panose="020F0502020204030204" pitchFamily="34" charset="0"/>
              </a:defRPr>
            </a:lvl1pPr>
          </a:lstStyle>
          <a:p>
            <a:r>
              <a:rPr lang="zh-CN" altLang="en-US" dirty="0"/>
              <a:t>单击此处编辑母版标题样式</a:t>
            </a:r>
          </a:p>
        </p:txBody>
      </p:sp>
      <p:cxnSp>
        <p:nvCxnSpPr>
          <p:cNvPr id="13" name="直接连接符 12">
            <a:extLst>
              <a:ext uri="{FF2B5EF4-FFF2-40B4-BE49-F238E27FC236}">
                <a16:creationId xmlns:a16="http://schemas.microsoft.com/office/drawing/2014/main" id="{B484E68D-8D0A-4F68-B3BC-DD3DA947EC25}"/>
              </a:ext>
            </a:extLst>
          </p:cNvPr>
          <p:cNvCxnSpPr>
            <a:cxnSpLocks/>
          </p:cNvCxnSpPr>
          <p:nvPr userDrawn="1"/>
        </p:nvCxnSpPr>
        <p:spPr>
          <a:xfrm>
            <a:off x="325967" y="926368"/>
            <a:ext cx="11540067" cy="0"/>
          </a:xfrm>
          <a:prstGeom prst="line">
            <a:avLst/>
          </a:prstGeom>
          <a:ln w="76200">
            <a:solidFill>
              <a:srgbClr val="2F45A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146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601FA485-F391-41B1-843C-88026CCE07F9}"/>
              </a:ext>
            </a:extLst>
          </p:cNvPr>
          <p:cNvSpPr>
            <a:spLocks noGrp="1"/>
          </p:cNvSpPr>
          <p:nvPr>
            <p:ph type="dt" sz="half" idx="10"/>
          </p:nvPr>
        </p:nvSpPr>
        <p:spPr/>
        <p:txBody>
          <a:bodyPr/>
          <a:lstStyle/>
          <a:p>
            <a:fld id="{EA89C43B-FA8B-4A19-9A46-5C4CE32C88EE}" type="datetime1">
              <a:rPr lang="zh-CN" altLang="en-US" smtClean="0"/>
              <a:t>2026/9/25</a:t>
            </a:fld>
            <a:endParaRPr lang="zh-CN" altLang="en-US"/>
          </a:p>
        </p:txBody>
      </p:sp>
      <p:sp>
        <p:nvSpPr>
          <p:cNvPr id="4" name="页脚占位符 3">
            <a:extLst>
              <a:ext uri="{FF2B5EF4-FFF2-40B4-BE49-F238E27FC236}">
                <a16:creationId xmlns:a16="http://schemas.microsoft.com/office/drawing/2014/main" id="{49F64874-29DD-4EE4-BC31-AB6CA442AAC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FD6C102-A730-4BA8-A896-0010A663054C}"/>
              </a:ext>
            </a:extLst>
          </p:cNvPr>
          <p:cNvSpPr>
            <a:spLocks noGrp="1"/>
          </p:cNvSpPr>
          <p:nvPr>
            <p:ph type="sldNum" sz="quarter" idx="12"/>
          </p:nvPr>
        </p:nvSpPr>
        <p:spPr/>
        <p:txBody>
          <a:bodyPr/>
          <a:lstStyle>
            <a:lvl1pPr>
              <a:defRPr sz="2000">
                <a:solidFill>
                  <a:srgbClr val="2F45A1"/>
                </a:solidFill>
              </a:defRPr>
            </a:lvl1pPr>
          </a:lstStyle>
          <a:p>
            <a:fld id="{84BCC322-D5A9-47A8-A5BE-5D9C2195FFDA}" type="slidenum">
              <a:rPr lang="zh-CN" altLang="en-US" smtClean="0"/>
              <a:pPr/>
              <a:t>‹#›</a:t>
            </a:fld>
            <a:endParaRPr lang="zh-CN" altLang="en-US" dirty="0"/>
          </a:p>
        </p:txBody>
      </p:sp>
      <p:sp>
        <p:nvSpPr>
          <p:cNvPr id="9" name="标题 1">
            <a:extLst>
              <a:ext uri="{FF2B5EF4-FFF2-40B4-BE49-F238E27FC236}">
                <a16:creationId xmlns:a16="http://schemas.microsoft.com/office/drawing/2014/main" id="{DC1F1D9E-A313-4BB1-B9C2-9F57F5BE624D}"/>
              </a:ext>
            </a:extLst>
          </p:cNvPr>
          <p:cNvSpPr>
            <a:spLocks noGrp="1"/>
          </p:cNvSpPr>
          <p:nvPr>
            <p:ph type="title"/>
          </p:nvPr>
        </p:nvSpPr>
        <p:spPr>
          <a:xfrm>
            <a:off x="838200" y="0"/>
            <a:ext cx="10515600" cy="870978"/>
          </a:xfrm>
        </p:spPr>
        <p:txBody>
          <a:bodyPr>
            <a:noAutofit/>
          </a:bodyPr>
          <a:lstStyle>
            <a:lvl1pPr algn="ctr">
              <a:lnSpc>
                <a:spcPct val="100000"/>
              </a:lnSpc>
              <a:defRPr sz="4800" b="1">
                <a:latin typeface="Calibri" panose="020F0502020204030204" pitchFamily="34" charset="0"/>
                <a:cs typeface="Calibri" panose="020F0502020204030204" pitchFamily="34" charset="0"/>
              </a:defRPr>
            </a:lvl1pPr>
          </a:lstStyle>
          <a:p>
            <a:r>
              <a:rPr lang="zh-CN" altLang="en-US" dirty="0"/>
              <a:t>单击此处编辑母版标题样式</a:t>
            </a:r>
          </a:p>
        </p:txBody>
      </p:sp>
      <p:cxnSp>
        <p:nvCxnSpPr>
          <p:cNvPr id="10" name="直接连接符 9">
            <a:extLst>
              <a:ext uri="{FF2B5EF4-FFF2-40B4-BE49-F238E27FC236}">
                <a16:creationId xmlns:a16="http://schemas.microsoft.com/office/drawing/2014/main" id="{C4454C96-D8E1-413C-9C81-CCC708DB51FC}"/>
              </a:ext>
            </a:extLst>
          </p:cNvPr>
          <p:cNvCxnSpPr>
            <a:cxnSpLocks/>
          </p:cNvCxnSpPr>
          <p:nvPr userDrawn="1"/>
        </p:nvCxnSpPr>
        <p:spPr>
          <a:xfrm>
            <a:off x="325967" y="926368"/>
            <a:ext cx="11540067" cy="0"/>
          </a:xfrm>
          <a:prstGeom prst="line">
            <a:avLst/>
          </a:prstGeom>
          <a:ln w="76200">
            <a:solidFill>
              <a:srgbClr val="2F45A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923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341E977-A048-4275-8A40-BA9F637608A2}"/>
              </a:ext>
            </a:extLst>
          </p:cNvPr>
          <p:cNvSpPr>
            <a:spLocks noGrp="1"/>
          </p:cNvSpPr>
          <p:nvPr>
            <p:ph type="dt" sz="half" idx="10"/>
          </p:nvPr>
        </p:nvSpPr>
        <p:spPr/>
        <p:txBody>
          <a:bodyPr/>
          <a:lstStyle/>
          <a:p>
            <a:fld id="{B8FEC2C3-1F47-4A3E-B89A-7B93EDE076C3}" type="datetime1">
              <a:rPr lang="zh-CN" altLang="en-US" smtClean="0"/>
              <a:t>2026/9/25</a:t>
            </a:fld>
            <a:endParaRPr lang="zh-CN" altLang="en-US"/>
          </a:p>
        </p:txBody>
      </p:sp>
      <p:sp>
        <p:nvSpPr>
          <p:cNvPr id="3" name="页脚占位符 2">
            <a:extLst>
              <a:ext uri="{FF2B5EF4-FFF2-40B4-BE49-F238E27FC236}">
                <a16:creationId xmlns:a16="http://schemas.microsoft.com/office/drawing/2014/main" id="{3CA90E10-72BE-4178-AF15-B3743667B6A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09EC792A-B189-4146-8759-99A6EAC7AD5F}"/>
              </a:ext>
            </a:extLst>
          </p:cNvPr>
          <p:cNvSpPr>
            <a:spLocks noGrp="1"/>
          </p:cNvSpPr>
          <p:nvPr>
            <p:ph type="sldNum" sz="quarter" idx="12"/>
          </p:nvPr>
        </p:nvSpPr>
        <p:spPr/>
        <p:txBody>
          <a:bodyPr/>
          <a:lstStyle>
            <a:lvl1pPr>
              <a:defRPr sz="2000">
                <a:solidFill>
                  <a:srgbClr val="2F45A1"/>
                </a:solidFill>
              </a:defRPr>
            </a:lvl1pPr>
          </a:lstStyle>
          <a:p>
            <a:fld id="{84BCC322-D5A9-47A8-A5BE-5D9C2195FFDA}" type="slidenum">
              <a:rPr lang="zh-CN" altLang="en-US" smtClean="0"/>
              <a:pPr/>
              <a:t>‹#›</a:t>
            </a:fld>
            <a:endParaRPr lang="zh-CN" altLang="en-US" dirty="0">
              <a:solidFill>
                <a:srgbClr val="2F45A1"/>
              </a:solidFill>
            </a:endParaRPr>
          </a:p>
        </p:txBody>
      </p:sp>
    </p:spTree>
    <p:extLst>
      <p:ext uri="{BB962C8B-B14F-4D97-AF65-F5344CB8AC3E}">
        <p14:creationId xmlns:p14="http://schemas.microsoft.com/office/powerpoint/2010/main" val="27095030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5A765B9-6910-42D8-B6AA-5A557D878B6C}"/>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A672BBB-AA7D-43EA-8AEB-CF4B8B06A7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C0C4A263-CAC8-4A4E-B21B-4ADBF5507A4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D28324-6762-4CB9-8C4A-64A254338395}" type="datetime1">
              <a:rPr lang="zh-CN" altLang="en-US" smtClean="0"/>
              <a:t>2026/9/25</a:t>
            </a:fld>
            <a:endParaRPr lang="zh-CN" altLang="en-US"/>
          </a:p>
        </p:txBody>
      </p:sp>
      <p:sp>
        <p:nvSpPr>
          <p:cNvPr id="5" name="页脚占位符 4">
            <a:extLst>
              <a:ext uri="{FF2B5EF4-FFF2-40B4-BE49-F238E27FC236}">
                <a16:creationId xmlns:a16="http://schemas.microsoft.com/office/drawing/2014/main" id="{CB653425-B828-41BE-AAF6-CE687A5782EC}"/>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5D62796-75B2-4C94-92D1-D95F231C9E27}"/>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600">
                <a:solidFill>
                  <a:srgbClr val="2F45A1"/>
                </a:solidFill>
              </a:defRPr>
            </a:lvl1pPr>
          </a:lstStyle>
          <a:p>
            <a:fld id="{84BCC322-D5A9-47A8-A5BE-5D9C2195FFDA}" type="slidenum">
              <a:rPr lang="zh-CN" altLang="en-US" smtClean="0"/>
              <a:pPr/>
              <a:t>‹#›</a:t>
            </a:fld>
            <a:endParaRPr lang="zh-CN" altLang="en-US" dirty="0"/>
          </a:p>
        </p:txBody>
      </p:sp>
    </p:spTree>
    <p:extLst>
      <p:ext uri="{BB962C8B-B14F-4D97-AF65-F5344CB8AC3E}">
        <p14:creationId xmlns:p14="http://schemas.microsoft.com/office/powerpoint/2010/main" val="1209136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4" r:id="rId4"/>
    <p:sldLayoutId id="2147483655"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hyperlink" Target="https://llm-profiling.github.io/"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3E45B8E-0B85-4D95-956C-05B243A2B79E}"/>
              </a:ext>
            </a:extLst>
          </p:cNvPr>
          <p:cNvSpPr>
            <a:spLocks noGrp="1"/>
          </p:cNvSpPr>
          <p:nvPr>
            <p:ph type="ctrTitle"/>
          </p:nvPr>
        </p:nvSpPr>
        <p:spPr>
          <a:xfrm>
            <a:off x="0" y="2072691"/>
            <a:ext cx="12192000" cy="1487683"/>
          </a:xfrm>
        </p:spPr>
        <p:txBody>
          <a:bodyPr anchor="ctr" anchorCtr="0">
            <a:noAutofit/>
          </a:bodyPr>
          <a:lstStyle/>
          <a:p>
            <a:r>
              <a:rPr lang="en-US" altLang="zh-CN" sz="4000" dirty="0" err="1">
                <a:latin typeface="Calibri" panose="020F0502020204030204" pitchFamily="34" charset="0"/>
                <a:ea typeface="Calibri" panose="020F0502020204030204" pitchFamily="34" charset="0"/>
                <a:cs typeface="Calibri" panose="020F0502020204030204" pitchFamily="34" charset="0"/>
              </a:rPr>
              <a:t>LMTracer</a:t>
            </a:r>
            <a:r>
              <a:rPr lang="en-US" altLang="zh-CN" sz="4000" dirty="0">
                <a:latin typeface="Calibri" panose="020F0502020204030204" pitchFamily="34" charset="0"/>
                <a:ea typeface="Calibri" panose="020F0502020204030204" pitchFamily="34" charset="0"/>
                <a:cs typeface="Calibri" panose="020F0502020204030204" pitchFamily="34" charset="0"/>
              </a:rPr>
              <a:t>: Fine-Grained and Real-Time Performance Profiling for Production LLM Systems</a:t>
            </a:r>
            <a:endParaRPr lang="zh-CN" altLang="en-US" sz="4000" dirty="0">
              <a:latin typeface="Calibri" panose="020F0502020204030204" pitchFamily="34" charset="0"/>
              <a:cs typeface="Calibri" panose="020F0502020204030204" pitchFamily="34" charset="0"/>
            </a:endParaRPr>
          </a:p>
        </p:txBody>
      </p:sp>
      <p:sp>
        <p:nvSpPr>
          <p:cNvPr id="6" name="副标题 5">
            <a:extLst>
              <a:ext uri="{FF2B5EF4-FFF2-40B4-BE49-F238E27FC236}">
                <a16:creationId xmlns:a16="http://schemas.microsoft.com/office/drawing/2014/main" id="{534B8233-897D-4901-BF18-13944FC68E91}"/>
              </a:ext>
            </a:extLst>
          </p:cNvPr>
          <p:cNvSpPr>
            <a:spLocks noGrp="1"/>
          </p:cNvSpPr>
          <p:nvPr>
            <p:ph type="subTitle" idx="1"/>
          </p:nvPr>
        </p:nvSpPr>
        <p:spPr>
          <a:xfrm>
            <a:off x="188779" y="4117394"/>
            <a:ext cx="11757415" cy="1086618"/>
          </a:xfrm>
        </p:spPr>
        <p:txBody>
          <a:bodyPr>
            <a:normAutofit/>
          </a:bodyPr>
          <a:lstStyle/>
          <a:p>
            <a:r>
              <a:rPr lang="en-US" altLang="zh-CN" dirty="0"/>
              <a:t>Wei Liu, </a:t>
            </a:r>
            <a:r>
              <a:rPr lang="en-US" altLang="zh-CN" dirty="0" err="1"/>
              <a:t>Yongchao</a:t>
            </a:r>
            <a:r>
              <a:rPr lang="en-US" altLang="zh-CN" dirty="0"/>
              <a:t> He, Bohan Zhao, Hongyi Wang, Zhenhua Li, </a:t>
            </a:r>
            <a:r>
              <a:rPr lang="en-US" altLang="zh-CN" dirty="0" err="1"/>
              <a:t>Junping</a:t>
            </a:r>
            <a:r>
              <a:rPr lang="en-US" altLang="zh-CN" dirty="0"/>
              <a:t> Zhao</a:t>
            </a:r>
          </a:p>
          <a:p>
            <a:r>
              <a:rPr lang="en-US" altLang="zh-CN" b="1" dirty="0"/>
              <a:t>Speaker: Kun Qian</a:t>
            </a:r>
          </a:p>
        </p:txBody>
      </p:sp>
      <p:sp>
        <p:nvSpPr>
          <p:cNvPr id="3" name="灯片编号占位符 2">
            <a:extLst>
              <a:ext uri="{FF2B5EF4-FFF2-40B4-BE49-F238E27FC236}">
                <a16:creationId xmlns:a16="http://schemas.microsoft.com/office/drawing/2014/main" id="{C09C370D-6483-4A40-9AD0-F1382D58B290}"/>
              </a:ext>
            </a:extLst>
          </p:cNvPr>
          <p:cNvSpPr>
            <a:spLocks noGrp="1"/>
          </p:cNvSpPr>
          <p:nvPr>
            <p:ph type="sldNum" sz="quarter" idx="12"/>
          </p:nvPr>
        </p:nvSpPr>
        <p:spPr/>
        <p:txBody>
          <a:bodyPr/>
          <a:lstStyle/>
          <a:p>
            <a:fld id="{84BCC322-D5A9-47A8-A5BE-5D9C2195FFDA}" type="slidenum">
              <a:rPr lang="zh-CN" altLang="en-US" smtClean="0"/>
              <a:pPr/>
              <a:t>1</a:t>
            </a:fld>
            <a:endParaRPr lang="zh-CN" altLang="en-US" dirty="0"/>
          </a:p>
        </p:txBody>
      </p:sp>
      <p:pic>
        <p:nvPicPr>
          <p:cNvPr id="7" name="图片 6">
            <a:extLst>
              <a:ext uri="{FF2B5EF4-FFF2-40B4-BE49-F238E27FC236}">
                <a16:creationId xmlns:a16="http://schemas.microsoft.com/office/drawing/2014/main" id="{61F157C3-A44E-9675-6025-B0E0DD3CF720}"/>
              </a:ext>
            </a:extLst>
          </p:cNvPr>
          <p:cNvPicPr>
            <a:picLocks noChangeAspect="1"/>
          </p:cNvPicPr>
          <p:nvPr/>
        </p:nvPicPr>
        <p:blipFill>
          <a:blip r:embed="rId3"/>
          <a:srcRect t="3439" r="642"/>
          <a:stretch>
            <a:fillRect/>
          </a:stretch>
        </p:blipFill>
        <p:spPr>
          <a:xfrm>
            <a:off x="0" y="-5771"/>
            <a:ext cx="12192000" cy="1193991"/>
          </a:xfrm>
          <a:prstGeom prst="rect">
            <a:avLst/>
          </a:prstGeom>
        </p:spPr>
      </p:pic>
      <p:pic>
        <p:nvPicPr>
          <p:cNvPr id="11" name="图片 10">
            <a:extLst>
              <a:ext uri="{FF2B5EF4-FFF2-40B4-BE49-F238E27FC236}">
                <a16:creationId xmlns:a16="http://schemas.microsoft.com/office/drawing/2014/main" id="{4D08564E-ADFF-8690-0F53-E0F2B36FA590}"/>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4462512" y="4578231"/>
            <a:ext cx="360000" cy="360000"/>
          </a:xfrm>
          <a:prstGeom prst="rect">
            <a:avLst/>
          </a:prstGeom>
        </p:spPr>
      </p:pic>
    </p:spTree>
    <p:extLst>
      <p:ext uri="{BB962C8B-B14F-4D97-AF65-F5344CB8AC3E}">
        <p14:creationId xmlns:p14="http://schemas.microsoft.com/office/powerpoint/2010/main" val="4051288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83B8A08F-C819-49B5-A33B-C2BA3D111F8D}"/>
              </a:ext>
            </a:extLst>
          </p:cNvPr>
          <p:cNvSpPr>
            <a:spLocks noGrp="1"/>
          </p:cNvSpPr>
          <p:nvPr>
            <p:ph idx="1"/>
          </p:nvPr>
        </p:nvSpPr>
        <p:spPr>
          <a:xfrm>
            <a:off x="4532378" y="1379475"/>
            <a:ext cx="3243682" cy="4918356"/>
          </a:xfrm>
        </p:spPr>
        <p:txBody>
          <a:bodyPr>
            <a:normAutofit/>
          </a:bodyPr>
          <a:lstStyle/>
          <a:p>
            <a:pPr>
              <a:spcBef>
                <a:spcPts val="1800"/>
              </a:spcBef>
              <a:spcAft>
                <a:spcPts val="1800"/>
              </a:spcAft>
            </a:pPr>
            <a:r>
              <a:rPr lang="en-US" altLang="zh-CN" dirty="0"/>
              <a:t>Background</a:t>
            </a:r>
          </a:p>
          <a:p>
            <a:pPr>
              <a:spcBef>
                <a:spcPts val="1800"/>
              </a:spcBef>
              <a:spcAft>
                <a:spcPts val="1800"/>
              </a:spcAft>
            </a:pPr>
            <a:r>
              <a:rPr lang="en-US" altLang="zh-CN" dirty="0"/>
              <a:t>Motivation</a:t>
            </a:r>
          </a:p>
          <a:p>
            <a:pPr>
              <a:spcBef>
                <a:spcPts val="1800"/>
              </a:spcBef>
              <a:spcAft>
                <a:spcPts val="1800"/>
              </a:spcAft>
            </a:pPr>
            <a:r>
              <a:rPr lang="en-US" altLang="zh-CN" dirty="0"/>
              <a:t>Design</a:t>
            </a:r>
          </a:p>
          <a:p>
            <a:pPr>
              <a:spcBef>
                <a:spcPts val="1800"/>
              </a:spcBef>
              <a:spcAft>
                <a:spcPts val="1800"/>
              </a:spcAft>
            </a:pPr>
            <a:r>
              <a:rPr lang="en-US" altLang="zh-CN" dirty="0"/>
              <a:t>Evaluation</a:t>
            </a:r>
          </a:p>
          <a:p>
            <a:pPr>
              <a:spcBef>
                <a:spcPts val="1800"/>
              </a:spcBef>
              <a:spcAft>
                <a:spcPts val="1800"/>
              </a:spcAft>
            </a:pPr>
            <a:r>
              <a:rPr lang="en-US" altLang="zh-CN" dirty="0"/>
              <a:t>Conclusion</a:t>
            </a:r>
          </a:p>
        </p:txBody>
      </p:sp>
      <p:sp>
        <p:nvSpPr>
          <p:cNvPr id="3" name="灯片编号占位符 2">
            <a:extLst>
              <a:ext uri="{FF2B5EF4-FFF2-40B4-BE49-F238E27FC236}">
                <a16:creationId xmlns:a16="http://schemas.microsoft.com/office/drawing/2014/main" id="{C5177226-FED8-4C88-AE1A-332C115B3464}"/>
              </a:ext>
            </a:extLst>
          </p:cNvPr>
          <p:cNvSpPr>
            <a:spLocks noGrp="1"/>
          </p:cNvSpPr>
          <p:nvPr>
            <p:ph type="sldNum" sz="quarter" idx="12"/>
          </p:nvPr>
        </p:nvSpPr>
        <p:spPr/>
        <p:txBody>
          <a:bodyPr/>
          <a:lstStyle/>
          <a:p>
            <a:fld id="{84BCC322-D5A9-47A8-A5BE-5D9C2195FFDA}" type="slidenum">
              <a:rPr lang="zh-CN" altLang="en-US" smtClean="0"/>
              <a:pPr/>
              <a:t>2</a:t>
            </a:fld>
            <a:endParaRPr lang="zh-CN" altLang="en-US" dirty="0"/>
          </a:p>
        </p:txBody>
      </p:sp>
      <p:sp>
        <p:nvSpPr>
          <p:cNvPr id="4" name="标题 3">
            <a:extLst>
              <a:ext uri="{FF2B5EF4-FFF2-40B4-BE49-F238E27FC236}">
                <a16:creationId xmlns:a16="http://schemas.microsoft.com/office/drawing/2014/main" id="{74E4F390-C7CC-47BC-ABE7-E3B8389A803A}"/>
              </a:ext>
            </a:extLst>
          </p:cNvPr>
          <p:cNvSpPr>
            <a:spLocks noGrp="1"/>
          </p:cNvSpPr>
          <p:nvPr>
            <p:ph type="title"/>
          </p:nvPr>
        </p:nvSpPr>
        <p:spPr/>
        <p:txBody>
          <a:bodyPr/>
          <a:lstStyle/>
          <a:p>
            <a:r>
              <a:rPr lang="en-US" altLang="zh-CN" dirty="0"/>
              <a:t>Outline</a:t>
            </a:r>
            <a:endParaRPr lang="zh-CN" altLang="en-US" dirty="0"/>
          </a:p>
        </p:txBody>
      </p:sp>
    </p:spTree>
    <p:extLst>
      <p:ext uri="{BB962C8B-B14F-4D97-AF65-F5344CB8AC3E}">
        <p14:creationId xmlns:p14="http://schemas.microsoft.com/office/powerpoint/2010/main" val="100923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a:extLst>
              <a:ext uri="{FF2B5EF4-FFF2-40B4-BE49-F238E27FC236}">
                <a16:creationId xmlns:a16="http://schemas.microsoft.com/office/drawing/2014/main" id="{ECB3DEB1-22B3-46FA-BCCB-AD31A4E72420}"/>
              </a:ext>
            </a:extLst>
          </p:cNvPr>
          <p:cNvSpPr>
            <a:spLocks noGrp="1"/>
          </p:cNvSpPr>
          <p:nvPr>
            <p:ph idx="1"/>
          </p:nvPr>
        </p:nvSpPr>
        <p:spPr>
          <a:xfrm>
            <a:off x="325967" y="1057387"/>
            <a:ext cx="11540067" cy="5550647"/>
          </a:xfrm>
        </p:spPr>
        <p:txBody>
          <a:bodyPr>
            <a:normAutofit/>
          </a:bodyPr>
          <a:lstStyle/>
          <a:p>
            <a:r>
              <a:rPr lang="en-US" altLang="zh-CN" dirty="0"/>
              <a:t>LLM training and serving are core workloads on the cloud</a:t>
            </a:r>
          </a:p>
          <a:p>
            <a:pPr lvl="1"/>
            <a:r>
              <a:rPr lang="en-US" altLang="zh-CN" dirty="0"/>
              <a:t>Training uses </a:t>
            </a:r>
            <a:r>
              <a:rPr lang="en-US" altLang="zh-CN" b="1" dirty="0">
                <a:solidFill>
                  <a:srgbClr val="0070C0"/>
                </a:solidFill>
              </a:rPr>
              <a:t>thousands of GPUs</a:t>
            </a:r>
            <a:r>
              <a:rPr lang="en-US" altLang="zh-CN" dirty="0">
                <a:solidFill>
                  <a:srgbClr val="0070C0"/>
                </a:solidFill>
              </a:rPr>
              <a:t> </a:t>
            </a:r>
            <a:r>
              <a:rPr lang="en-US" altLang="zh-CN" dirty="0"/>
              <a:t>for </a:t>
            </a:r>
            <a:r>
              <a:rPr lang="en-US" altLang="zh-CN" b="1" dirty="0">
                <a:solidFill>
                  <a:srgbClr val="0070C0"/>
                </a:solidFill>
              </a:rPr>
              <a:t>weeks or months</a:t>
            </a:r>
          </a:p>
          <a:p>
            <a:pPr lvl="1"/>
            <a:r>
              <a:rPr lang="en-US" altLang="zh-CN" dirty="0"/>
              <a:t>Serving demands </a:t>
            </a:r>
            <a:r>
              <a:rPr lang="en-US" altLang="zh-CN" b="1" dirty="0">
                <a:solidFill>
                  <a:srgbClr val="7030A0"/>
                </a:solidFill>
              </a:rPr>
              <a:t>high throughput</a:t>
            </a:r>
            <a:r>
              <a:rPr lang="en-US" altLang="zh-CN" dirty="0"/>
              <a:t> and </a:t>
            </a:r>
            <a:r>
              <a:rPr lang="en-US" altLang="zh-CN" b="1" dirty="0">
                <a:solidFill>
                  <a:srgbClr val="7030A0"/>
                </a:solidFill>
              </a:rPr>
              <a:t>low latency</a:t>
            </a:r>
          </a:p>
          <a:p>
            <a:pPr lvl="1"/>
            <a:r>
              <a:rPr lang="en-US" altLang="zh-CN" dirty="0"/>
              <a:t>Performance bottlenecks </a:t>
            </a:r>
            <a:r>
              <a:rPr lang="en-US" altLang="zh-CN" b="1" dirty="0">
                <a:solidFill>
                  <a:srgbClr val="C00000"/>
                </a:solidFill>
              </a:rPr>
              <a:t>raise costs </a:t>
            </a:r>
            <a:r>
              <a:rPr lang="en-US" altLang="zh-CN" dirty="0"/>
              <a:t>and </a:t>
            </a:r>
            <a:r>
              <a:rPr lang="en-US" altLang="zh-CN" b="1" dirty="0">
                <a:solidFill>
                  <a:srgbClr val="C00000"/>
                </a:solidFill>
              </a:rPr>
              <a:t>hurt user experience</a:t>
            </a:r>
          </a:p>
        </p:txBody>
      </p:sp>
      <p:sp>
        <p:nvSpPr>
          <p:cNvPr id="3" name="灯片编号占位符 2">
            <a:extLst>
              <a:ext uri="{FF2B5EF4-FFF2-40B4-BE49-F238E27FC236}">
                <a16:creationId xmlns:a16="http://schemas.microsoft.com/office/drawing/2014/main" id="{D1BDD0A6-B488-4E79-B8D3-1AD703EDC9E3}"/>
              </a:ext>
            </a:extLst>
          </p:cNvPr>
          <p:cNvSpPr>
            <a:spLocks noGrp="1"/>
          </p:cNvSpPr>
          <p:nvPr>
            <p:ph type="sldNum" sz="quarter" idx="12"/>
          </p:nvPr>
        </p:nvSpPr>
        <p:spPr/>
        <p:txBody>
          <a:bodyPr/>
          <a:lstStyle/>
          <a:p>
            <a:fld id="{84BCC322-D5A9-47A8-A5BE-5D9C2195FFDA}" type="slidenum">
              <a:rPr lang="zh-CN" altLang="en-US" smtClean="0"/>
              <a:pPr/>
              <a:t>3</a:t>
            </a:fld>
            <a:endParaRPr lang="zh-CN" altLang="en-US" dirty="0"/>
          </a:p>
        </p:txBody>
      </p:sp>
      <p:sp>
        <p:nvSpPr>
          <p:cNvPr id="5" name="标题 4">
            <a:extLst>
              <a:ext uri="{FF2B5EF4-FFF2-40B4-BE49-F238E27FC236}">
                <a16:creationId xmlns:a16="http://schemas.microsoft.com/office/drawing/2014/main" id="{699508DF-DABB-4F46-BDCC-11932DFAACD6}"/>
              </a:ext>
            </a:extLst>
          </p:cNvPr>
          <p:cNvSpPr>
            <a:spLocks noGrp="1"/>
          </p:cNvSpPr>
          <p:nvPr>
            <p:ph type="title"/>
          </p:nvPr>
        </p:nvSpPr>
        <p:spPr/>
        <p:txBody>
          <a:bodyPr/>
          <a:lstStyle/>
          <a:p>
            <a:r>
              <a:rPr lang="en-US" altLang="zh-CN" dirty="0"/>
              <a:t>1. Background</a:t>
            </a:r>
            <a:endParaRPr lang="zh-CN" altLang="en-US" dirty="0"/>
          </a:p>
        </p:txBody>
      </p:sp>
      <p:sp>
        <p:nvSpPr>
          <p:cNvPr id="9" name="文本框 8">
            <a:extLst>
              <a:ext uri="{FF2B5EF4-FFF2-40B4-BE49-F238E27FC236}">
                <a16:creationId xmlns:a16="http://schemas.microsoft.com/office/drawing/2014/main" id="{35D63FAD-2D76-9EFF-BBD6-EA5770D0B4DF}"/>
              </a:ext>
            </a:extLst>
          </p:cNvPr>
          <p:cNvSpPr txBox="1"/>
          <p:nvPr/>
        </p:nvSpPr>
        <p:spPr>
          <a:xfrm>
            <a:off x="3578025" y="5814095"/>
            <a:ext cx="4227760" cy="369332"/>
          </a:xfrm>
          <a:prstGeom prst="rect">
            <a:avLst/>
          </a:prstGeom>
          <a:noFill/>
        </p:spPr>
        <p:txBody>
          <a:bodyPr wrap="none" rtlCol="0">
            <a:spAutoFit/>
          </a:bodyPr>
          <a:lstStyle/>
          <a:p>
            <a:r>
              <a:rPr lang="en-US" altLang="zh-CN" dirty="0"/>
              <a:t>Needs for h</a:t>
            </a:r>
            <a:r>
              <a:rPr lang="zh-CN" altLang="zh-CN" dirty="0"/>
              <a:t>igh throughput and low latency</a:t>
            </a:r>
          </a:p>
        </p:txBody>
      </p:sp>
      <p:sp>
        <p:nvSpPr>
          <p:cNvPr id="10" name="文本框 9">
            <a:extLst>
              <a:ext uri="{FF2B5EF4-FFF2-40B4-BE49-F238E27FC236}">
                <a16:creationId xmlns:a16="http://schemas.microsoft.com/office/drawing/2014/main" id="{D2B1EB09-E553-2E60-39FF-F690004BDA3F}"/>
              </a:ext>
            </a:extLst>
          </p:cNvPr>
          <p:cNvSpPr txBox="1"/>
          <p:nvPr/>
        </p:nvSpPr>
        <p:spPr>
          <a:xfrm>
            <a:off x="532956" y="5814095"/>
            <a:ext cx="3030573" cy="369332"/>
          </a:xfrm>
          <a:prstGeom prst="rect">
            <a:avLst/>
          </a:prstGeom>
          <a:noFill/>
        </p:spPr>
        <p:txBody>
          <a:bodyPr wrap="none" rtlCol="0">
            <a:spAutoFit/>
          </a:bodyPr>
          <a:lstStyle/>
          <a:p>
            <a:r>
              <a:rPr lang="en-US" altLang="zh-CN" dirty="0"/>
              <a:t>Large-scale GPU infrastructure</a:t>
            </a:r>
            <a:endParaRPr lang="zh-CN" altLang="en-US" dirty="0"/>
          </a:p>
        </p:txBody>
      </p:sp>
      <p:sp>
        <p:nvSpPr>
          <p:cNvPr id="14" name="文本框 13">
            <a:extLst>
              <a:ext uri="{FF2B5EF4-FFF2-40B4-BE49-F238E27FC236}">
                <a16:creationId xmlns:a16="http://schemas.microsoft.com/office/drawing/2014/main" id="{A53FEE3B-B70B-1341-6113-C0DFBC800778}"/>
              </a:ext>
            </a:extLst>
          </p:cNvPr>
          <p:cNvSpPr txBox="1"/>
          <p:nvPr/>
        </p:nvSpPr>
        <p:spPr>
          <a:xfrm>
            <a:off x="8077641" y="5814095"/>
            <a:ext cx="3072251" cy="369332"/>
          </a:xfrm>
          <a:prstGeom prst="rect">
            <a:avLst/>
          </a:prstGeom>
          <a:noFill/>
        </p:spPr>
        <p:txBody>
          <a:bodyPr wrap="none" rtlCol="0">
            <a:spAutoFit/>
          </a:bodyPr>
          <a:lstStyle/>
          <a:p>
            <a:r>
              <a:rPr lang="en-US" altLang="zh-CN" dirty="0"/>
              <a:t>Ensuring </a:t>
            </a:r>
            <a:r>
              <a:rPr lang="en-US" altLang="zh-CN" dirty="0" err="1"/>
              <a:t>QoE</a:t>
            </a:r>
            <a:r>
              <a:rPr lang="en-US" altLang="zh-CN" dirty="0"/>
              <a:t> through profiling</a:t>
            </a:r>
            <a:endParaRPr lang="zh-CN" altLang="zh-CN" dirty="0"/>
          </a:p>
        </p:txBody>
      </p:sp>
      <p:pic>
        <p:nvPicPr>
          <p:cNvPr id="4" name="图片 3" descr="NVIDIA Cambridge-1 集群">
            <a:extLst>
              <a:ext uri="{FF2B5EF4-FFF2-40B4-BE49-F238E27FC236}">
                <a16:creationId xmlns:a16="http://schemas.microsoft.com/office/drawing/2014/main" id="{89D2F81F-5D16-97BE-F637-01B8503FEE95}"/>
              </a:ext>
            </a:extLst>
          </p:cNvPr>
          <p:cNvPicPr>
            <a:picLocks noChangeAspect="1"/>
          </p:cNvPicPr>
          <p:nvPr/>
        </p:nvPicPr>
        <p:blipFill>
          <a:blip r:embed="rId3"/>
          <a:stretch>
            <a:fillRect/>
          </a:stretch>
        </p:blipFill>
        <p:spPr>
          <a:xfrm>
            <a:off x="879061" y="4081594"/>
            <a:ext cx="2338364" cy="1558909"/>
          </a:xfrm>
          <a:prstGeom prst="rect">
            <a:avLst/>
          </a:prstGeom>
        </p:spPr>
      </p:pic>
      <p:pic>
        <p:nvPicPr>
          <p:cNvPr id="7" name="图片 6" descr="GPU 性能时间线">
            <a:extLst>
              <a:ext uri="{FF2B5EF4-FFF2-40B4-BE49-F238E27FC236}">
                <a16:creationId xmlns:a16="http://schemas.microsoft.com/office/drawing/2014/main" id="{CAF0D1C0-7E33-1709-2D53-6C1B1F0F55D7}"/>
              </a:ext>
            </a:extLst>
          </p:cNvPr>
          <p:cNvPicPr>
            <a:picLocks noChangeAspect="1"/>
          </p:cNvPicPr>
          <p:nvPr/>
        </p:nvPicPr>
        <p:blipFill>
          <a:blip r:embed="rId4"/>
          <a:stretch>
            <a:fillRect/>
          </a:stretch>
        </p:blipFill>
        <p:spPr>
          <a:xfrm>
            <a:off x="7581652" y="4220932"/>
            <a:ext cx="4064228" cy="1280232"/>
          </a:xfrm>
          <a:prstGeom prst="rect">
            <a:avLst/>
          </a:prstGeom>
        </p:spPr>
      </p:pic>
      <p:pic>
        <p:nvPicPr>
          <p:cNvPr id="15" name="图片 14">
            <a:extLst>
              <a:ext uri="{FF2B5EF4-FFF2-40B4-BE49-F238E27FC236}">
                <a16:creationId xmlns:a16="http://schemas.microsoft.com/office/drawing/2014/main" id="{9DDC20E5-D57C-A63F-8C69-A35488AD3FC3}"/>
              </a:ext>
            </a:extLst>
          </p:cNvPr>
          <p:cNvPicPr>
            <a:picLocks noChangeAspect="1"/>
          </p:cNvPicPr>
          <p:nvPr/>
        </p:nvPicPr>
        <p:blipFill>
          <a:blip r:embed="rId5"/>
          <a:stretch>
            <a:fillRect/>
          </a:stretch>
        </p:blipFill>
        <p:spPr>
          <a:xfrm>
            <a:off x="3578025" y="3996089"/>
            <a:ext cx="3449604" cy="1724802"/>
          </a:xfrm>
          <a:prstGeom prst="rect">
            <a:avLst/>
          </a:prstGeom>
        </p:spPr>
      </p:pic>
    </p:spTree>
    <p:extLst>
      <p:ext uri="{BB962C8B-B14F-4D97-AF65-F5344CB8AC3E}">
        <p14:creationId xmlns:p14="http://schemas.microsoft.com/office/powerpoint/2010/main" val="2867863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BA6A8-B580-09B7-2CB2-EC10DD2EF6B4}"/>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7238A1A6-4574-05F6-54BD-5C82FE462A84}"/>
              </a:ext>
            </a:extLst>
          </p:cNvPr>
          <p:cNvSpPr>
            <a:spLocks noGrp="1"/>
          </p:cNvSpPr>
          <p:nvPr>
            <p:ph idx="1"/>
          </p:nvPr>
        </p:nvSpPr>
        <p:spPr>
          <a:xfrm>
            <a:off x="325967" y="1057387"/>
            <a:ext cx="11540067" cy="5550647"/>
          </a:xfrm>
        </p:spPr>
        <p:txBody>
          <a:bodyPr>
            <a:normAutofit/>
          </a:bodyPr>
          <a:lstStyle/>
          <a:p>
            <a:r>
              <a:rPr lang="en-US" altLang="zh-CN" dirty="0"/>
              <a:t>Profiling matters, yet existing tools fall short</a:t>
            </a:r>
          </a:p>
        </p:txBody>
      </p:sp>
      <p:sp>
        <p:nvSpPr>
          <p:cNvPr id="3" name="灯片编号占位符 2">
            <a:extLst>
              <a:ext uri="{FF2B5EF4-FFF2-40B4-BE49-F238E27FC236}">
                <a16:creationId xmlns:a16="http://schemas.microsoft.com/office/drawing/2014/main" id="{1106AF9B-CA2E-4BCA-76F1-50F92AB47452}"/>
              </a:ext>
            </a:extLst>
          </p:cNvPr>
          <p:cNvSpPr>
            <a:spLocks noGrp="1"/>
          </p:cNvSpPr>
          <p:nvPr>
            <p:ph type="sldNum" sz="quarter" idx="12"/>
          </p:nvPr>
        </p:nvSpPr>
        <p:spPr/>
        <p:txBody>
          <a:bodyPr/>
          <a:lstStyle/>
          <a:p>
            <a:fld id="{84BCC322-D5A9-47A8-A5BE-5D9C2195FFDA}" type="slidenum">
              <a:rPr lang="zh-CN" altLang="en-US" smtClean="0"/>
              <a:pPr/>
              <a:t>4</a:t>
            </a:fld>
            <a:endParaRPr lang="zh-CN" altLang="en-US" dirty="0"/>
          </a:p>
        </p:txBody>
      </p:sp>
      <p:sp>
        <p:nvSpPr>
          <p:cNvPr id="5" name="标题 4">
            <a:extLst>
              <a:ext uri="{FF2B5EF4-FFF2-40B4-BE49-F238E27FC236}">
                <a16:creationId xmlns:a16="http://schemas.microsoft.com/office/drawing/2014/main" id="{B919B1D4-5C48-BBC8-3E55-7335488D0A68}"/>
              </a:ext>
            </a:extLst>
          </p:cNvPr>
          <p:cNvSpPr>
            <a:spLocks noGrp="1"/>
          </p:cNvSpPr>
          <p:nvPr>
            <p:ph type="title"/>
          </p:nvPr>
        </p:nvSpPr>
        <p:spPr/>
        <p:txBody>
          <a:bodyPr/>
          <a:lstStyle/>
          <a:p>
            <a:r>
              <a:rPr lang="en-US" altLang="zh-CN" dirty="0"/>
              <a:t>1. Background</a:t>
            </a:r>
            <a:endParaRPr lang="zh-CN" altLang="en-US" dirty="0"/>
          </a:p>
        </p:txBody>
      </p:sp>
      <p:sp>
        <p:nvSpPr>
          <p:cNvPr id="20" name="文本框 19">
            <a:extLst>
              <a:ext uri="{FF2B5EF4-FFF2-40B4-BE49-F238E27FC236}">
                <a16:creationId xmlns:a16="http://schemas.microsoft.com/office/drawing/2014/main" id="{158B534B-AC14-0064-B395-A94D9604FEC7}"/>
              </a:ext>
            </a:extLst>
          </p:cNvPr>
          <p:cNvSpPr txBox="1"/>
          <p:nvPr/>
        </p:nvSpPr>
        <p:spPr>
          <a:xfrm>
            <a:off x="1297974" y="1939645"/>
            <a:ext cx="4413259" cy="523220"/>
          </a:xfrm>
          <a:prstGeom prst="rect">
            <a:avLst/>
          </a:prstGeom>
          <a:noFill/>
        </p:spPr>
        <p:txBody>
          <a:bodyPr wrap="none" rtlCol="0">
            <a:spAutoFit/>
          </a:bodyPr>
          <a:lstStyle/>
          <a:p>
            <a:r>
              <a:rPr lang="en-US" altLang="zh-CN" sz="2800" b="1" dirty="0"/>
              <a:t>Telemetry-based monitoring</a:t>
            </a:r>
            <a:endParaRPr lang="zh-CN" altLang="en-US" sz="2800" b="1" dirty="0"/>
          </a:p>
        </p:txBody>
      </p:sp>
      <p:sp>
        <p:nvSpPr>
          <p:cNvPr id="24" name="文本框 23">
            <a:extLst>
              <a:ext uri="{FF2B5EF4-FFF2-40B4-BE49-F238E27FC236}">
                <a16:creationId xmlns:a16="http://schemas.microsoft.com/office/drawing/2014/main" id="{469888C5-1AD4-0D35-FD83-11269E7F23EA}"/>
              </a:ext>
            </a:extLst>
          </p:cNvPr>
          <p:cNvSpPr txBox="1"/>
          <p:nvPr/>
        </p:nvSpPr>
        <p:spPr>
          <a:xfrm>
            <a:off x="7675881" y="1939644"/>
            <a:ext cx="3291414" cy="523220"/>
          </a:xfrm>
          <a:prstGeom prst="rect">
            <a:avLst/>
          </a:prstGeom>
          <a:noFill/>
        </p:spPr>
        <p:txBody>
          <a:bodyPr wrap="none" rtlCol="0">
            <a:spAutoFit/>
          </a:bodyPr>
          <a:lstStyle/>
          <a:p>
            <a:r>
              <a:rPr lang="en-US" altLang="zh-CN" sz="2800" b="1" dirty="0"/>
              <a:t>Kernel-level profiling</a:t>
            </a:r>
          </a:p>
        </p:txBody>
      </p:sp>
      <p:sp>
        <p:nvSpPr>
          <p:cNvPr id="26" name="文本框 25">
            <a:extLst>
              <a:ext uri="{FF2B5EF4-FFF2-40B4-BE49-F238E27FC236}">
                <a16:creationId xmlns:a16="http://schemas.microsoft.com/office/drawing/2014/main" id="{A013FD36-EDA0-41FE-50F0-656FC19D0762}"/>
              </a:ext>
            </a:extLst>
          </p:cNvPr>
          <p:cNvSpPr txBox="1"/>
          <p:nvPr/>
        </p:nvSpPr>
        <p:spPr>
          <a:xfrm>
            <a:off x="1140847" y="4004648"/>
            <a:ext cx="4727513" cy="1354217"/>
          </a:xfrm>
          <a:prstGeom prst="rect">
            <a:avLst/>
          </a:prstGeom>
          <a:noFill/>
        </p:spPr>
        <p:txBody>
          <a:bodyPr wrap="none" rtlCol="0">
            <a:spAutoFit/>
          </a:bodyPr>
          <a:lstStyle/>
          <a:p>
            <a:pPr marL="285750" indent="-285750">
              <a:spcAft>
                <a:spcPts val="600"/>
              </a:spcAft>
              <a:buFont typeface="Wingdings" panose="05000000000000000000" pitchFamily="2" charset="2"/>
              <a:buChar char="p"/>
            </a:pPr>
            <a:r>
              <a:rPr lang="en-US" altLang="zh-CN" sz="2400" dirty="0"/>
              <a:t>Throughput, iteration time, etc.</a:t>
            </a:r>
          </a:p>
          <a:p>
            <a:pPr marL="285750" indent="-285750">
              <a:spcAft>
                <a:spcPts val="600"/>
              </a:spcAft>
              <a:buFont typeface="Wingdings" panose="05000000000000000000" pitchFamily="2" charset="2"/>
              <a:buChar char="p"/>
            </a:pPr>
            <a:r>
              <a:rPr lang="en-US" altLang="zh-CN" sz="2400" dirty="0"/>
              <a:t>LLM </a:t>
            </a:r>
            <a:r>
              <a:rPr lang="en-US" altLang="zh-CN" sz="2400" b="1" dirty="0">
                <a:solidFill>
                  <a:srgbClr val="0070C0"/>
                </a:solidFill>
              </a:rPr>
              <a:t>framework metrics </a:t>
            </a:r>
            <a:r>
              <a:rPr lang="en-US" altLang="zh-CN" sz="2400" dirty="0"/>
              <a:t>and </a:t>
            </a:r>
            <a:r>
              <a:rPr lang="en-US" altLang="zh-CN" sz="2400" b="1" dirty="0" err="1">
                <a:solidFill>
                  <a:srgbClr val="0070C0"/>
                </a:solidFill>
              </a:rPr>
              <a:t>eBPF</a:t>
            </a:r>
            <a:endParaRPr lang="en-US" altLang="zh-CN" sz="2400" b="1" dirty="0">
              <a:solidFill>
                <a:srgbClr val="0070C0"/>
              </a:solidFill>
            </a:endParaRPr>
          </a:p>
          <a:p>
            <a:pPr marL="285750" indent="-285750">
              <a:spcAft>
                <a:spcPts val="600"/>
              </a:spcAft>
              <a:buFont typeface="Wingdings" panose="05000000000000000000" pitchFamily="2" charset="2"/>
              <a:buChar char="p"/>
            </a:pPr>
            <a:r>
              <a:rPr lang="en-US" altLang="zh-CN" sz="2400" dirty="0"/>
              <a:t>Measured mostly on </a:t>
            </a:r>
            <a:r>
              <a:rPr lang="en-US" altLang="zh-CN" sz="2400" b="1" dirty="0">
                <a:solidFill>
                  <a:srgbClr val="7030A0"/>
                </a:solidFill>
              </a:rPr>
              <a:t>CPUs</a:t>
            </a:r>
          </a:p>
        </p:txBody>
      </p:sp>
      <p:sp>
        <p:nvSpPr>
          <p:cNvPr id="28" name="文本框 27">
            <a:extLst>
              <a:ext uri="{FF2B5EF4-FFF2-40B4-BE49-F238E27FC236}">
                <a16:creationId xmlns:a16="http://schemas.microsoft.com/office/drawing/2014/main" id="{581233E8-97ED-3A32-D2A4-3CE3419612DB}"/>
              </a:ext>
            </a:extLst>
          </p:cNvPr>
          <p:cNvSpPr txBox="1"/>
          <p:nvPr/>
        </p:nvSpPr>
        <p:spPr>
          <a:xfrm>
            <a:off x="6451176" y="4004648"/>
            <a:ext cx="5740824" cy="1354217"/>
          </a:xfrm>
          <a:prstGeom prst="rect">
            <a:avLst/>
          </a:prstGeom>
          <a:noFill/>
        </p:spPr>
        <p:txBody>
          <a:bodyPr wrap="square" rtlCol="0">
            <a:spAutoFit/>
          </a:bodyPr>
          <a:lstStyle/>
          <a:p>
            <a:pPr marL="285750" indent="-285750">
              <a:spcAft>
                <a:spcPts val="600"/>
              </a:spcAft>
              <a:buFont typeface="Wingdings" panose="05000000000000000000" pitchFamily="2" charset="2"/>
              <a:buChar char="p"/>
            </a:pPr>
            <a:r>
              <a:rPr lang="en-US" altLang="zh-CN" sz="2400" dirty="0"/>
              <a:t>Measuring execution times of GPU kernels</a:t>
            </a:r>
          </a:p>
          <a:p>
            <a:pPr marL="285750" indent="-285750">
              <a:spcAft>
                <a:spcPts val="600"/>
              </a:spcAft>
              <a:buClr>
                <a:schemeClr val="tx1"/>
              </a:buClr>
              <a:buFont typeface="Wingdings" panose="05000000000000000000" pitchFamily="2" charset="2"/>
              <a:buChar char="p"/>
            </a:pPr>
            <a:r>
              <a:rPr lang="en-US" altLang="zh-CN" sz="2400" b="1" dirty="0">
                <a:solidFill>
                  <a:schemeClr val="accent2">
                    <a:lumMod val="75000"/>
                  </a:schemeClr>
                </a:solidFill>
              </a:rPr>
              <a:t>Nsight Systems </a:t>
            </a:r>
            <a:r>
              <a:rPr lang="en-US" altLang="zh-CN" sz="2400" dirty="0"/>
              <a:t>and </a:t>
            </a:r>
            <a:r>
              <a:rPr lang="en-US" altLang="zh-CN" sz="2400" b="1" dirty="0" err="1">
                <a:solidFill>
                  <a:schemeClr val="accent2">
                    <a:lumMod val="75000"/>
                  </a:schemeClr>
                </a:solidFill>
              </a:rPr>
              <a:t>PyTorch</a:t>
            </a:r>
            <a:r>
              <a:rPr lang="en-US" altLang="zh-CN" sz="2400" b="1" dirty="0">
                <a:solidFill>
                  <a:schemeClr val="accent2">
                    <a:lumMod val="75000"/>
                  </a:schemeClr>
                </a:solidFill>
              </a:rPr>
              <a:t> Profiler</a:t>
            </a:r>
          </a:p>
          <a:p>
            <a:pPr marL="285750" indent="-285750">
              <a:spcAft>
                <a:spcPts val="600"/>
              </a:spcAft>
              <a:buFont typeface="Wingdings" panose="05000000000000000000" pitchFamily="2" charset="2"/>
              <a:buChar char="p"/>
            </a:pPr>
            <a:r>
              <a:rPr lang="en-US" altLang="zh-CN" sz="2400" dirty="0"/>
              <a:t>Measured on </a:t>
            </a:r>
            <a:r>
              <a:rPr lang="en-US" altLang="zh-CN" sz="2400" b="1" dirty="0">
                <a:solidFill>
                  <a:srgbClr val="9E3476"/>
                </a:solidFill>
              </a:rPr>
              <a:t>GPUs</a:t>
            </a:r>
          </a:p>
        </p:txBody>
      </p:sp>
      <p:pic>
        <p:nvPicPr>
          <p:cNvPr id="30" name="图片 29">
            <a:extLst>
              <a:ext uri="{FF2B5EF4-FFF2-40B4-BE49-F238E27FC236}">
                <a16:creationId xmlns:a16="http://schemas.microsoft.com/office/drawing/2014/main" id="{92B4EF0E-6EE3-956A-490C-39E09C2D9E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8432" y="2499643"/>
            <a:ext cx="1252342" cy="1252342"/>
          </a:xfrm>
          <a:prstGeom prst="rect">
            <a:avLst/>
          </a:prstGeom>
        </p:spPr>
      </p:pic>
      <p:pic>
        <p:nvPicPr>
          <p:cNvPr id="32" name="图片 31">
            <a:extLst>
              <a:ext uri="{FF2B5EF4-FFF2-40B4-BE49-F238E27FC236}">
                <a16:creationId xmlns:a16="http://schemas.microsoft.com/office/drawing/2014/main" id="{255CD4B5-3B4D-345F-131E-6EBDA38158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7782" y="2542008"/>
            <a:ext cx="1167613" cy="1167613"/>
          </a:xfrm>
          <a:prstGeom prst="rect">
            <a:avLst/>
          </a:prstGeom>
        </p:spPr>
      </p:pic>
      <p:sp>
        <p:nvSpPr>
          <p:cNvPr id="33" name="文本框 32">
            <a:extLst>
              <a:ext uri="{FF2B5EF4-FFF2-40B4-BE49-F238E27FC236}">
                <a16:creationId xmlns:a16="http://schemas.microsoft.com/office/drawing/2014/main" id="{C6429DA5-AC67-B96D-39B8-35A420D1ED2A}"/>
              </a:ext>
            </a:extLst>
          </p:cNvPr>
          <p:cNvSpPr txBox="1"/>
          <p:nvPr/>
        </p:nvSpPr>
        <p:spPr>
          <a:xfrm>
            <a:off x="1104459" y="5465615"/>
            <a:ext cx="4800288" cy="523220"/>
          </a:xfrm>
          <a:prstGeom prst="rect">
            <a:avLst/>
          </a:prstGeom>
          <a:noFill/>
        </p:spPr>
        <p:txBody>
          <a:bodyPr wrap="none" rtlCol="0">
            <a:spAutoFit/>
          </a:bodyPr>
          <a:lstStyle/>
          <a:p>
            <a:r>
              <a:rPr lang="en-US" altLang="zh-CN" sz="2800" b="1" dirty="0"/>
              <a:t>Lightweight but </a:t>
            </a:r>
            <a:r>
              <a:rPr lang="en-US" altLang="zh-CN" sz="2800" b="1" dirty="0">
                <a:solidFill>
                  <a:srgbClr val="FF0000"/>
                </a:solidFill>
              </a:rPr>
              <a:t>coarse-grained</a:t>
            </a:r>
            <a:endParaRPr lang="zh-CN" altLang="en-US" sz="2800" b="1" dirty="0">
              <a:solidFill>
                <a:srgbClr val="FF0000"/>
              </a:solidFill>
            </a:endParaRPr>
          </a:p>
        </p:txBody>
      </p:sp>
      <p:sp>
        <p:nvSpPr>
          <p:cNvPr id="35" name="文本框 34">
            <a:extLst>
              <a:ext uri="{FF2B5EF4-FFF2-40B4-BE49-F238E27FC236}">
                <a16:creationId xmlns:a16="http://schemas.microsoft.com/office/drawing/2014/main" id="{F119835C-360C-6DEC-CA72-B7FE12965CD1}"/>
              </a:ext>
            </a:extLst>
          </p:cNvPr>
          <p:cNvSpPr txBox="1"/>
          <p:nvPr/>
        </p:nvSpPr>
        <p:spPr>
          <a:xfrm>
            <a:off x="7312128" y="5465615"/>
            <a:ext cx="4018921" cy="523220"/>
          </a:xfrm>
          <a:prstGeom prst="rect">
            <a:avLst/>
          </a:prstGeom>
          <a:noFill/>
        </p:spPr>
        <p:txBody>
          <a:bodyPr wrap="none" rtlCol="0">
            <a:spAutoFit/>
          </a:bodyPr>
          <a:lstStyle/>
          <a:p>
            <a:r>
              <a:rPr lang="en-US" altLang="zh-CN" sz="2800" b="1" dirty="0"/>
              <a:t>Fine-grained but </a:t>
            </a:r>
            <a:r>
              <a:rPr lang="en-US" altLang="zh-CN" sz="2800" b="1" dirty="0">
                <a:solidFill>
                  <a:srgbClr val="FF0000"/>
                </a:solidFill>
              </a:rPr>
              <a:t>intrusive</a:t>
            </a:r>
            <a:endParaRPr lang="zh-CN" altLang="en-US" sz="2800" b="1" dirty="0">
              <a:solidFill>
                <a:srgbClr val="FF0000"/>
              </a:solidFill>
            </a:endParaRPr>
          </a:p>
        </p:txBody>
      </p:sp>
      <p:cxnSp>
        <p:nvCxnSpPr>
          <p:cNvPr id="37" name="直接连接符 36">
            <a:extLst>
              <a:ext uri="{FF2B5EF4-FFF2-40B4-BE49-F238E27FC236}">
                <a16:creationId xmlns:a16="http://schemas.microsoft.com/office/drawing/2014/main" id="{C80167B1-CA4B-3262-F6AF-20B133C7BD0C}"/>
              </a:ext>
            </a:extLst>
          </p:cNvPr>
          <p:cNvCxnSpPr>
            <a:cxnSpLocks/>
          </p:cNvCxnSpPr>
          <p:nvPr/>
        </p:nvCxnSpPr>
        <p:spPr>
          <a:xfrm>
            <a:off x="6096000" y="1939644"/>
            <a:ext cx="0" cy="4147646"/>
          </a:xfrm>
          <a:prstGeom prst="line">
            <a:avLst/>
          </a:prstGeom>
          <a:ln w="19050">
            <a:solidFill>
              <a:srgbClr val="2F45A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8321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97193-A3E5-AEF0-F4BE-EDC4A843471A}"/>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27CF9884-C9BA-8DAC-5CF5-5D1BF23A5045}"/>
              </a:ext>
            </a:extLst>
          </p:cNvPr>
          <p:cNvSpPr>
            <a:spLocks noGrp="1"/>
          </p:cNvSpPr>
          <p:nvPr>
            <p:ph idx="1"/>
          </p:nvPr>
        </p:nvSpPr>
        <p:spPr>
          <a:xfrm>
            <a:off x="325967" y="1057387"/>
            <a:ext cx="11540067" cy="5550647"/>
          </a:xfrm>
        </p:spPr>
        <p:txBody>
          <a:bodyPr>
            <a:normAutofit/>
          </a:bodyPr>
          <a:lstStyle/>
          <a:p>
            <a:r>
              <a:rPr lang="en-US" altLang="zh-CN" dirty="0"/>
              <a:t>Kernel-level profilers impose substantial overhead</a:t>
            </a:r>
          </a:p>
          <a:p>
            <a:pPr lvl="1"/>
            <a:r>
              <a:rPr lang="en-US" altLang="zh-CN" b="1" dirty="0">
                <a:solidFill>
                  <a:srgbClr val="C00000"/>
                </a:solidFill>
              </a:rPr>
              <a:t>Nsight Systems </a:t>
            </a:r>
            <a:r>
              <a:rPr lang="en-US" altLang="zh-CN" dirty="0"/>
              <a:t>increases training iteration time by </a:t>
            </a:r>
            <a:r>
              <a:rPr lang="en-US" altLang="zh-CN" b="1" dirty="0">
                <a:solidFill>
                  <a:srgbClr val="C00000"/>
                </a:solidFill>
              </a:rPr>
              <a:t>7.2%</a:t>
            </a:r>
          </a:p>
          <a:p>
            <a:pPr lvl="1"/>
            <a:r>
              <a:rPr lang="en-US" altLang="zh-CN" b="1" dirty="0" err="1">
                <a:solidFill>
                  <a:srgbClr val="C00000"/>
                </a:solidFill>
              </a:rPr>
              <a:t>PyTorch</a:t>
            </a:r>
            <a:r>
              <a:rPr lang="en-US" altLang="zh-CN" b="1" dirty="0">
                <a:solidFill>
                  <a:srgbClr val="C00000"/>
                </a:solidFill>
              </a:rPr>
              <a:t> Profiler </a:t>
            </a:r>
            <a:r>
              <a:rPr lang="en-US" altLang="zh-CN" dirty="0"/>
              <a:t>reduces serving throughput by </a:t>
            </a:r>
            <a:r>
              <a:rPr lang="en-US" altLang="zh-CN" b="1" dirty="0">
                <a:solidFill>
                  <a:srgbClr val="C00000"/>
                </a:solidFill>
              </a:rPr>
              <a:t>83.4%</a:t>
            </a:r>
          </a:p>
          <a:p>
            <a:pPr lvl="1"/>
            <a:r>
              <a:rPr lang="en-US" altLang="zh-CN" dirty="0"/>
              <a:t>Such overhead limits real-time performance profiling in production</a:t>
            </a:r>
          </a:p>
        </p:txBody>
      </p:sp>
      <p:sp>
        <p:nvSpPr>
          <p:cNvPr id="3" name="灯片编号占位符 2">
            <a:extLst>
              <a:ext uri="{FF2B5EF4-FFF2-40B4-BE49-F238E27FC236}">
                <a16:creationId xmlns:a16="http://schemas.microsoft.com/office/drawing/2014/main" id="{E9740871-78E5-8BC9-0E58-00EAF3B3E6EF}"/>
              </a:ext>
            </a:extLst>
          </p:cNvPr>
          <p:cNvSpPr>
            <a:spLocks noGrp="1"/>
          </p:cNvSpPr>
          <p:nvPr>
            <p:ph type="sldNum" sz="quarter" idx="12"/>
          </p:nvPr>
        </p:nvSpPr>
        <p:spPr/>
        <p:txBody>
          <a:bodyPr/>
          <a:lstStyle/>
          <a:p>
            <a:fld id="{84BCC322-D5A9-47A8-A5BE-5D9C2195FFDA}" type="slidenum">
              <a:rPr lang="zh-CN" altLang="en-US" smtClean="0"/>
              <a:pPr/>
              <a:t>5</a:t>
            </a:fld>
            <a:endParaRPr lang="zh-CN" altLang="en-US" dirty="0"/>
          </a:p>
        </p:txBody>
      </p:sp>
      <p:sp>
        <p:nvSpPr>
          <p:cNvPr id="5" name="标题 4">
            <a:extLst>
              <a:ext uri="{FF2B5EF4-FFF2-40B4-BE49-F238E27FC236}">
                <a16:creationId xmlns:a16="http://schemas.microsoft.com/office/drawing/2014/main" id="{F8D1FCD3-0C5A-E745-E6DB-3247F895B3DB}"/>
              </a:ext>
            </a:extLst>
          </p:cNvPr>
          <p:cNvSpPr>
            <a:spLocks noGrp="1"/>
          </p:cNvSpPr>
          <p:nvPr>
            <p:ph type="title"/>
          </p:nvPr>
        </p:nvSpPr>
        <p:spPr/>
        <p:txBody>
          <a:bodyPr/>
          <a:lstStyle/>
          <a:p>
            <a:r>
              <a:rPr lang="en-US" altLang="zh-CN" dirty="0"/>
              <a:t>2. Motivation</a:t>
            </a:r>
            <a:endParaRPr lang="zh-CN" altLang="en-US" dirty="0"/>
          </a:p>
        </p:txBody>
      </p:sp>
      <p:pic>
        <p:nvPicPr>
          <p:cNvPr id="4" name="图片 3">
            <a:extLst>
              <a:ext uri="{FF2B5EF4-FFF2-40B4-BE49-F238E27FC236}">
                <a16:creationId xmlns:a16="http://schemas.microsoft.com/office/drawing/2014/main" id="{B62AE5F9-1883-8ED4-AB6B-F34BFCD1C0A2}"/>
              </a:ext>
            </a:extLst>
          </p:cNvPr>
          <p:cNvPicPr>
            <a:picLocks noChangeAspect="1"/>
          </p:cNvPicPr>
          <p:nvPr/>
        </p:nvPicPr>
        <p:blipFill>
          <a:blip r:embed="rId3"/>
          <a:stretch>
            <a:fillRect/>
          </a:stretch>
        </p:blipFill>
        <p:spPr>
          <a:xfrm>
            <a:off x="4063285" y="3646479"/>
            <a:ext cx="4065429" cy="2892435"/>
          </a:xfrm>
          <a:prstGeom prst="rect">
            <a:avLst/>
          </a:prstGeom>
        </p:spPr>
      </p:pic>
    </p:spTree>
    <p:extLst>
      <p:ext uri="{BB962C8B-B14F-4D97-AF65-F5344CB8AC3E}">
        <p14:creationId xmlns:p14="http://schemas.microsoft.com/office/powerpoint/2010/main" val="4284913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E9135-1758-3A7B-6DED-3F294627B84A}"/>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6B18E7A2-B3D0-3F68-20C6-A0DB22F7D7AF}"/>
              </a:ext>
            </a:extLst>
          </p:cNvPr>
          <p:cNvSpPr>
            <a:spLocks noGrp="1"/>
          </p:cNvSpPr>
          <p:nvPr>
            <p:ph idx="1"/>
          </p:nvPr>
        </p:nvSpPr>
        <p:spPr>
          <a:xfrm>
            <a:off x="325967" y="1057387"/>
            <a:ext cx="11540067" cy="650000"/>
          </a:xfrm>
        </p:spPr>
        <p:txBody>
          <a:bodyPr>
            <a:normAutofit/>
          </a:bodyPr>
          <a:lstStyle/>
          <a:p>
            <a:r>
              <a:rPr lang="en-US" altLang="zh-CN" dirty="0"/>
              <a:t>Kernel-level profiling disrupts asynchronous execution</a:t>
            </a:r>
          </a:p>
        </p:txBody>
      </p:sp>
      <p:sp>
        <p:nvSpPr>
          <p:cNvPr id="3" name="灯片编号占位符 2">
            <a:extLst>
              <a:ext uri="{FF2B5EF4-FFF2-40B4-BE49-F238E27FC236}">
                <a16:creationId xmlns:a16="http://schemas.microsoft.com/office/drawing/2014/main" id="{323D99C3-0B0B-2AC7-9569-D4CDC5628F08}"/>
              </a:ext>
            </a:extLst>
          </p:cNvPr>
          <p:cNvSpPr>
            <a:spLocks noGrp="1"/>
          </p:cNvSpPr>
          <p:nvPr>
            <p:ph type="sldNum" sz="quarter" idx="12"/>
          </p:nvPr>
        </p:nvSpPr>
        <p:spPr/>
        <p:txBody>
          <a:bodyPr/>
          <a:lstStyle/>
          <a:p>
            <a:fld id="{84BCC322-D5A9-47A8-A5BE-5D9C2195FFDA}" type="slidenum">
              <a:rPr lang="zh-CN" altLang="en-US" smtClean="0"/>
              <a:pPr/>
              <a:t>6</a:t>
            </a:fld>
            <a:endParaRPr lang="zh-CN" altLang="en-US" dirty="0"/>
          </a:p>
        </p:txBody>
      </p:sp>
      <p:sp>
        <p:nvSpPr>
          <p:cNvPr id="5" name="标题 4">
            <a:extLst>
              <a:ext uri="{FF2B5EF4-FFF2-40B4-BE49-F238E27FC236}">
                <a16:creationId xmlns:a16="http://schemas.microsoft.com/office/drawing/2014/main" id="{AD8F798C-522C-80EE-FA8D-391166AD649A}"/>
              </a:ext>
            </a:extLst>
          </p:cNvPr>
          <p:cNvSpPr>
            <a:spLocks noGrp="1"/>
          </p:cNvSpPr>
          <p:nvPr>
            <p:ph type="title"/>
          </p:nvPr>
        </p:nvSpPr>
        <p:spPr/>
        <p:txBody>
          <a:bodyPr/>
          <a:lstStyle/>
          <a:p>
            <a:r>
              <a:rPr lang="en-US" altLang="zh-CN" dirty="0"/>
              <a:t>2. Motivation</a:t>
            </a:r>
            <a:endParaRPr lang="zh-CN" altLang="en-US" dirty="0"/>
          </a:p>
        </p:txBody>
      </p:sp>
      <p:sp>
        <p:nvSpPr>
          <p:cNvPr id="190" name="矩形 189">
            <a:extLst>
              <a:ext uri="{FF2B5EF4-FFF2-40B4-BE49-F238E27FC236}">
                <a16:creationId xmlns:a16="http://schemas.microsoft.com/office/drawing/2014/main" id="{29457037-0D95-4730-BA82-8FE603539CD6}"/>
              </a:ext>
            </a:extLst>
          </p:cNvPr>
          <p:cNvSpPr>
            <a:spLocks noGrp="1"/>
          </p:cNvSpPr>
          <p:nvPr/>
        </p:nvSpPr>
        <p:spPr>
          <a:xfrm>
            <a:off x="802005" y="1848231"/>
            <a:ext cx="9734550" cy="334328"/>
          </a:xfrm>
          <a:prstGeom prst="rect">
            <a:avLst/>
          </a:prstGeom>
          <a:noFill/>
          <a:ln w="0">
            <a:noFill/>
          </a:ln>
        </p:spPr>
        <p:txBody>
          <a:bodyPr lIns="19050" tIns="0" rIns="19050" bIns="0" anchor="ctr">
            <a:noAutofit/>
          </a:bodyPr>
          <a:lstStyle/>
          <a:p>
            <a:pPr algn="l">
              <a:defRPr sz="2256" b="1">
                <a:solidFill>
                  <a:srgbClr val="000000"/>
                </a:solidFill>
                <a:latin typeface="Calibri"/>
                <a:ea typeface="Arial"/>
                <a:cs typeface="Arial"/>
              </a:defRPr>
            </a:pPr>
            <a:r>
              <a:rPr sz="2256" b="1" dirty="0">
                <a:solidFill>
                  <a:srgbClr val="000000"/>
                </a:solidFill>
                <a:latin typeface="Calibri"/>
                <a:ea typeface="Arial"/>
                <a:cs typeface="Arial"/>
              </a:rPr>
              <a:t>Without profiling</a:t>
            </a:r>
          </a:p>
        </p:txBody>
      </p:sp>
      <p:sp>
        <p:nvSpPr>
          <p:cNvPr id="102" name="矩形 101">
            <a:extLst>
              <a:ext uri="{FF2B5EF4-FFF2-40B4-BE49-F238E27FC236}">
                <a16:creationId xmlns:a16="http://schemas.microsoft.com/office/drawing/2014/main" id="{0E08EECE-EDF0-4E20-9F8A-669034B62161}"/>
              </a:ext>
            </a:extLst>
          </p:cNvPr>
          <p:cNvSpPr>
            <a:spLocks noGrp="1"/>
          </p:cNvSpPr>
          <p:nvPr/>
        </p:nvSpPr>
        <p:spPr>
          <a:xfrm>
            <a:off x="1949291" y="2239138"/>
            <a:ext cx="1462589" cy="164078"/>
          </a:xfrm>
          <a:prstGeom prst="rect">
            <a:avLst/>
          </a:prstGeom>
          <a:noFill/>
          <a:ln w="0">
            <a:noFill/>
          </a:ln>
        </p:spPr>
        <p:txBody>
          <a:bodyPr lIns="19050" tIns="0" rIns="19050" bIns="0" anchor="ctr">
            <a:noAutofit/>
          </a:bodyPr>
          <a:lstStyle/>
          <a:p>
            <a:pPr algn="ctr">
              <a:defRPr sz="1344" b="1">
                <a:solidFill>
                  <a:srgbClr val="000000"/>
                </a:solidFill>
                <a:latin typeface="Calibri"/>
                <a:ea typeface="Arial"/>
                <a:cs typeface="Arial"/>
              </a:defRPr>
            </a:pPr>
            <a:r>
              <a:rPr sz="1344" b="1" dirty="0">
                <a:solidFill>
                  <a:srgbClr val="000000"/>
                </a:solidFill>
                <a:latin typeface="Calibri"/>
                <a:ea typeface="Arial"/>
                <a:cs typeface="Arial"/>
              </a:rPr>
              <a:t>CPU submits ahead</a:t>
            </a:r>
          </a:p>
        </p:txBody>
      </p:sp>
      <p:sp>
        <p:nvSpPr>
          <p:cNvPr id="103" name="矩形 102">
            <a:extLst>
              <a:ext uri="{FF2B5EF4-FFF2-40B4-BE49-F238E27FC236}">
                <a16:creationId xmlns:a16="http://schemas.microsoft.com/office/drawing/2014/main" id="{881700F9-10F9-4550-B9A2-09125D588FC3}"/>
              </a:ext>
            </a:extLst>
          </p:cNvPr>
          <p:cNvSpPr>
            <a:spLocks noGrp="1"/>
          </p:cNvSpPr>
          <p:nvPr/>
        </p:nvSpPr>
        <p:spPr>
          <a:xfrm>
            <a:off x="802005" y="2522030"/>
            <a:ext cx="660559" cy="267462"/>
          </a:xfrm>
          <a:prstGeom prst="rect">
            <a:avLst/>
          </a:prstGeom>
          <a:noFill/>
          <a:ln w="0">
            <a:noFill/>
          </a:ln>
        </p:spPr>
        <p:txBody>
          <a:bodyPr lIns="19050" tIns="0" rIns="19050" bIns="0" anchor="ctr">
            <a:noAutofit/>
          </a:bodyPr>
          <a:lstStyle/>
          <a:p>
            <a:pPr algn="l">
              <a:defRPr sz="1536" b="1">
                <a:solidFill>
                  <a:srgbClr val="000000"/>
                </a:solidFill>
                <a:latin typeface="Calibri"/>
                <a:ea typeface="Arial"/>
                <a:cs typeface="Arial"/>
              </a:defRPr>
            </a:pPr>
            <a:r>
              <a:rPr sz="1536" b="1">
                <a:solidFill>
                  <a:srgbClr val="000000"/>
                </a:solidFill>
                <a:latin typeface="Calibri"/>
                <a:ea typeface="Arial"/>
                <a:cs typeface="Arial"/>
              </a:rPr>
              <a:t>CPU</a:t>
            </a:r>
          </a:p>
        </p:txBody>
      </p:sp>
      <p:sp>
        <p:nvSpPr>
          <p:cNvPr id="104" name="矩形 103">
            <a:extLst>
              <a:ext uri="{FF2B5EF4-FFF2-40B4-BE49-F238E27FC236}">
                <a16:creationId xmlns:a16="http://schemas.microsoft.com/office/drawing/2014/main" id="{8A6EAEDF-3BD0-4163-8BAB-35AE64FC35ED}"/>
              </a:ext>
            </a:extLst>
          </p:cNvPr>
          <p:cNvSpPr>
            <a:spLocks noGrp="1"/>
          </p:cNvSpPr>
          <p:nvPr/>
        </p:nvSpPr>
        <p:spPr>
          <a:xfrm>
            <a:off x="802005" y="3103245"/>
            <a:ext cx="660559" cy="267462"/>
          </a:xfrm>
          <a:prstGeom prst="rect">
            <a:avLst/>
          </a:prstGeom>
          <a:noFill/>
          <a:ln w="0">
            <a:noFill/>
          </a:ln>
        </p:spPr>
        <p:txBody>
          <a:bodyPr lIns="19050" tIns="0" rIns="19050" bIns="0" anchor="ctr">
            <a:noAutofit/>
          </a:bodyPr>
          <a:lstStyle/>
          <a:p>
            <a:pPr algn="l">
              <a:defRPr sz="1536" b="1">
                <a:solidFill>
                  <a:srgbClr val="000000"/>
                </a:solidFill>
                <a:latin typeface="Calibri"/>
                <a:ea typeface="Arial"/>
                <a:cs typeface="Arial"/>
              </a:defRPr>
            </a:pPr>
            <a:r>
              <a:rPr sz="1536" b="1">
                <a:solidFill>
                  <a:srgbClr val="000000"/>
                </a:solidFill>
                <a:latin typeface="Calibri"/>
                <a:ea typeface="Arial"/>
                <a:cs typeface="Arial"/>
              </a:rPr>
              <a:t>GPU</a:t>
            </a:r>
          </a:p>
        </p:txBody>
      </p:sp>
      <p:sp>
        <p:nvSpPr>
          <p:cNvPr id="105" name="矩形 104">
            <a:extLst>
              <a:ext uri="{FF2B5EF4-FFF2-40B4-BE49-F238E27FC236}">
                <a16:creationId xmlns:a16="http://schemas.microsoft.com/office/drawing/2014/main" id="{67C00B8A-3A90-471E-B940-8F9ABFD31AB3}"/>
              </a:ext>
            </a:extLst>
          </p:cNvPr>
          <p:cNvSpPr>
            <a:spLocks noGrp="1"/>
          </p:cNvSpPr>
          <p:nvPr/>
        </p:nvSpPr>
        <p:spPr>
          <a:xfrm>
            <a:off x="1532096" y="2511742"/>
            <a:ext cx="305943" cy="277749"/>
          </a:xfrm>
          <a:prstGeom prst="rect">
            <a:avLst/>
          </a:prstGeom>
          <a:solidFill>
            <a:srgbClr val="0878ED"/>
          </a:solidFill>
          <a:ln w="13335">
            <a:solidFill>
              <a:srgbClr val="000000"/>
            </a:solidFill>
          </a:ln>
        </p:spPr>
        <p:txBody>
          <a:bodyPr lIns="19050" tIns="0" rIns="19050" bIns="0" anchor="ctr">
            <a:noAutofit/>
          </a:bodyPr>
          <a:lstStyle/>
          <a:p>
            <a:pPr algn="ctr">
              <a:defRPr sz="1200" b="1">
                <a:solidFill>
                  <a:srgbClr val="FFFFFF"/>
                </a:solidFill>
                <a:latin typeface="Calibri"/>
                <a:ea typeface="Arial"/>
                <a:cs typeface="Arial"/>
              </a:defRPr>
            </a:pPr>
            <a:r>
              <a:rPr sz="1200" b="1">
                <a:solidFill>
                  <a:srgbClr val="FFFFFF"/>
                </a:solidFill>
                <a:latin typeface="Calibri"/>
                <a:ea typeface="Arial"/>
                <a:cs typeface="Arial"/>
              </a:rPr>
              <a:t>K1</a:t>
            </a:r>
          </a:p>
        </p:txBody>
      </p:sp>
      <p:sp>
        <p:nvSpPr>
          <p:cNvPr id="106" name="矩形 105">
            <a:extLst>
              <a:ext uri="{FF2B5EF4-FFF2-40B4-BE49-F238E27FC236}">
                <a16:creationId xmlns:a16="http://schemas.microsoft.com/office/drawing/2014/main" id="{7F4DD0B2-B8AF-4BBD-B8A7-56C88021E35D}"/>
              </a:ext>
            </a:extLst>
          </p:cNvPr>
          <p:cNvSpPr>
            <a:spLocks noGrp="1"/>
          </p:cNvSpPr>
          <p:nvPr/>
        </p:nvSpPr>
        <p:spPr>
          <a:xfrm>
            <a:off x="1838039" y="3103245"/>
            <a:ext cx="1835658" cy="277749"/>
          </a:xfrm>
          <a:prstGeom prst="rect">
            <a:avLst/>
          </a:prstGeom>
          <a:solidFill>
            <a:srgbClr val="8058B8"/>
          </a:solidFill>
          <a:ln w="13335">
            <a:solidFill>
              <a:srgbClr val="000000"/>
            </a:solidFill>
          </a:ln>
        </p:spPr>
        <p:txBody>
          <a:bodyPr lIns="19050" tIns="0" rIns="19050" bIns="0" anchor="ctr">
            <a:noAutofit/>
          </a:bodyPr>
          <a:lstStyle/>
          <a:p>
            <a:pPr algn="ctr">
              <a:defRPr sz="1392" b="1">
                <a:solidFill>
                  <a:srgbClr val="FFFFFF"/>
                </a:solidFill>
                <a:latin typeface="Calibri"/>
                <a:ea typeface="Arial"/>
                <a:cs typeface="Arial"/>
              </a:defRPr>
            </a:pPr>
            <a:r>
              <a:rPr sz="1392" b="1">
                <a:solidFill>
                  <a:srgbClr val="FFFFFF"/>
                </a:solidFill>
                <a:latin typeface="Calibri"/>
                <a:ea typeface="Arial"/>
                <a:cs typeface="Arial"/>
              </a:rPr>
              <a:t>K1</a:t>
            </a:r>
          </a:p>
        </p:txBody>
      </p:sp>
      <p:sp>
        <p:nvSpPr>
          <p:cNvPr id="107" name="矩形 106">
            <a:extLst>
              <a:ext uri="{FF2B5EF4-FFF2-40B4-BE49-F238E27FC236}">
                <a16:creationId xmlns:a16="http://schemas.microsoft.com/office/drawing/2014/main" id="{29A84BB0-DA15-488D-AED9-40B344B1EAA2}"/>
              </a:ext>
            </a:extLst>
          </p:cNvPr>
          <p:cNvSpPr>
            <a:spLocks noGrp="1"/>
          </p:cNvSpPr>
          <p:nvPr/>
        </p:nvSpPr>
        <p:spPr>
          <a:xfrm>
            <a:off x="1684373" y="2794121"/>
            <a:ext cx="1391" cy="1029"/>
          </a:xfrm>
          <a:prstGeom prst="rect">
            <a:avLst/>
          </a:prstGeom>
          <a:noFill/>
          <a:ln w="0">
            <a:noFill/>
          </a:ln>
        </p:spPr>
        <p:txBody>
          <a:bodyPr/>
          <a:lstStyle/>
          <a:p>
            <a:endParaRPr lang="zh-CN" altLang="en-US"/>
          </a:p>
        </p:txBody>
      </p:sp>
      <p:sp>
        <p:nvSpPr>
          <p:cNvPr id="108" name="矩形 107">
            <a:extLst>
              <a:ext uri="{FF2B5EF4-FFF2-40B4-BE49-F238E27FC236}">
                <a16:creationId xmlns:a16="http://schemas.microsoft.com/office/drawing/2014/main" id="{4F35EFAB-1D90-417B-B426-365A49CE5E37}"/>
              </a:ext>
            </a:extLst>
          </p:cNvPr>
          <p:cNvSpPr>
            <a:spLocks noGrp="1"/>
          </p:cNvSpPr>
          <p:nvPr/>
        </p:nvSpPr>
        <p:spPr>
          <a:xfrm>
            <a:off x="1837344" y="3097587"/>
            <a:ext cx="1391" cy="1029"/>
          </a:xfrm>
          <a:prstGeom prst="rect">
            <a:avLst/>
          </a:prstGeom>
          <a:noFill/>
          <a:ln w="0">
            <a:noFill/>
          </a:ln>
        </p:spPr>
        <p:txBody>
          <a:bodyPr/>
          <a:lstStyle/>
          <a:p>
            <a:endParaRPr lang="zh-CN" altLang="en-US"/>
          </a:p>
        </p:txBody>
      </p:sp>
      <p:cxnSp>
        <p:nvCxnSpPr>
          <p:cNvPr id="198" name="直接箭头连接符 197"/>
          <p:cNvCxnSpPr>
            <a:stCxn id="107" idx="3"/>
            <a:endCxn id="108" idx="1"/>
          </p:cNvCxnSpPr>
          <p:nvPr/>
        </p:nvCxnSpPr>
        <p:spPr>
          <a:xfrm>
            <a:off x="1685763" y="2794636"/>
            <a:ext cx="151581" cy="303466"/>
          </a:xfrm>
          <a:prstGeom prst="straightConnector1">
            <a:avLst/>
          </a:prstGeom>
          <a:ln w="16193">
            <a:solidFill>
              <a:srgbClr val="969696"/>
            </a:solidFill>
            <a:prstDash val="solid"/>
            <a:tailEnd type="triangle" w="sm" len="sm"/>
          </a:ln>
        </p:spPr>
      </p:cxnSp>
      <p:sp>
        <p:nvSpPr>
          <p:cNvPr id="110" name="矩形 109">
            <a:extLst>
              <a:ext uri="{FF2B5EF4-FFF2-40B4-BE49-F238E27FC236}">
                <a16:creationId xmlns:a16="http://schemas.microsoft.com/office/drawing/2014/main" id="{D58AFD06-2ADF-4724-893A-D4D8532D62CE}"/>
              </a:ext>
            </a:extLst>
          </p:cNvPr>
          <p:cNvSpPr>
            <a:spLocks noGrp="1"/>
          </p:cNvSpPr>
          <p:nvPr/>
        </p:nvSpPr>
        <p:spPr>
          <a:xfrm>
            <a:off x="2143982" y="2511742"/>
            <a:ext cx="305943" cy="277749"/>
          </a:xfrm>
          <a:prstGeom prst="rect">
            <a:avLst/>
          </a:prstGeom>
          <a:solidFill>
            <a:srgbClr val="0878ED"/>
          </a:solidFill>
          <a:ln w="13335">
            <a:solidFill>
              <a:srgbClr val="000000"/>
            </a:solidFill>
          </a:ln>
        </p:spPr>
        <p:txBody>
          <a:bodyPr lIns="19050" tIns="0" rIns="19050" bIns="0" anchor="ctr">
            <a:noAutofit/>
          </a:bodyPr>
          <a:lstStyle/>
          <a:p>
            <a:pPr algn="ctr">
              <a:defRPr sz="1200" b="1">
                <a:solidFill>
                  <a:srgbClr val="FFFFFF"/>
                </a:solidFill>
                <a:latin typeface="Calibri"/>
                <a:ea typeface="Arial"/>
                <a:cs typeface="Arial"/>
              </a:defRPr>
            </a:pPr>
            <a:r>
              <a:rPr sz="1200" b="1">
                <a:solidFill>
                  <a:srgbClr val="FFFFFF"/>
                </a:solidFill>
                <a:latin typeface="Calibri"/>
                <a:ea typeface="Arial"/>
                <a:cs typeface="Arial"/>
              </a:rPr>
              <a:t>K2</a:t>
            </a:r>
          </a:p>
        </p:txBody>
      </p:sp>
      <p:sp>
        <p:nvSpPr>
          <p:cNvPr id="111" name="矩形 110">
            <a:extLst>
              <a:ext uri="{FF2B5EF4-FFF2-40B4-BE49-F238E27FC236}">
                <a16:creationId xmlns:a16="http://schemas.microsoft.com/office/drawing/2014/main" id="{DF889071-5BD3-497E-A2ED-D4FAB178A6FE}"/>
              </a:ext>
            </a:extLst>
          </p:cNvPr>
          <p:cNvSpPr>
            <a:spLocks noGrp="1"/>
          </p:cNvSpPr>
          <p:nvPr/>
        </p:nvSpPr>
        <p:spPr>
          <a:xfrm>
            <a:off x="3673697" y="3103245"/>
            <a:ext cx="1835658" cy="277749"/>
          </a:xfrm>
          <a:prstGeom prst="rect">
            <a:avLst/>
          </a:prstGeom>
          <a:solidFill>
            <a:srgbClr val="8058B8"/>
          </a:solidFill>
          <a:ln w="13335">
            <a:solidFill>
              <a:srgbClr val="000000"/>
            </a:solidFill>
          </a:ln>
        </p:spPr>
        <p:txBody>
          <a:bodyPr lIns="19050" tIns="0" rIns="19050" bIns="0" anchor="ctr">
            <a:noAutofit/>
          </a:bodyPr>
          <a:lstStyle/>
          <a:p>
            <a:pPr algn="ctr">
              <a:defRPr sz="1392" b="1">
                <a:solidFill>
                  <a:srgbClr val="FFFFFF"/>
                </a:solidFill>
                <a:latin typeface="Calibri"/>
                <a:ea typeface="Arial"/>
                <a:cs typeface="Arial"/>
              </a:defRPr>
            </a:pPr>
            <a:r>
              <a:rPr sz="1392" b="1">
                <a:solidFill>
                  <a:srgbClr val="FFFFFF"/>
                </a:solidFill>
                <a:latin typeface="Calibri"/>
                <a:ea typeface="Arial"/>
                <a:cs typeface="Arial"/>
              </a:rPr>
              <a:t>K2</a:t>
            </a:r>
          </a:p>
        </p:txBody>
      </p:sp>
      <p:sp>
        <p:nvSpPr>
          <p:cNvPr id="112" name="矩形 111">
            <a:extLst>
              <a:ext uri="{FF2B5EF4-FFF2-40B4-BE49-F238E27FC236}">
                <a16:creationId xmlns:a16="http://schemas.microsoft.com/office/drawing/2014/main" id="{C05B02E3-57EA-447F-A910-26272EB8B0FB}"/>
              </a:ext>
            </a:extLst>
          </p:cNvPr>
          <p:cNvSpPr>
            <a:spLocks noGrp="1"/>
          </p:cNvSpPr>
          <p:nvPr/>
        </p:nvSpPr>
        <p:spPr>
          <a:xfrm>
            <a:off x="2296259" y="2794121"/>
            <a:ext cx="1391" cy="1029"/>
          </a:xfrm>
          <a:prstGeom prst="rect">
            <a:avLst/>
          </a:prstGeom>
          <a:noFill/>
          <a:ln w="0">
            <a:noFill/>
          </a:ln>
        </p:spPr>
        <p:txBody>
          <a:bodyPr/>
          <a:lstStyle/>
          <a:p>
            <a:endParaRPr lang="zh-CN" altLang="en-US"/>
          </a:p>
        </p:txBody>
      </p:sp>
      <p:sp>
        <p:nvSpPr>
          <p:cNvPr id="113" name="矩形 112">
            <a:extLst>
              <a:ext uri="{FF2B5EF4-FFF2-40B4-BE49-F238E27FC236}">
                <a16:creationId xmlns:a16="http://schemas.microsoft.com/office/drawing/2014/main" id="{168C8C74-E423-48DE-BB90-5CBBB5C3C5B2}"/>
              </a:ext>
            </a:extLst>
          </p:cNvPr>
          <p:cNvSpPr>
            <a:spLocks noGrp="1"/>
          </p:cNvSpPr>
          <p:nvPr/>
        </p:nvSpPr>
        <p:spPr>
          <a:xfrm>
            <a:off x="3673002" y="3097587"/>
            <a:ext cx="1391" cy="1029"/>
          </a:xfrm>
          <a:prstGeom prst="rect">
            <a:avLst/>
          </a:prstGeom>
          <a:noFill/>
          <a:ln w="0">
            <a:noFill/>
          </a:ln>
        </p:spPr>
        <p:txBody>
          <a:bodyPr/>
          <a:lstStyle/>
          <a:p>
            <a:endParaRPr lang="zh-CN" altLang="en-US"/>
          </a:p>
        </p:txBody>
      </p:sp>
      <p:cxnSp>
        <p:nvCxnSpPr>
          <p:cNvPr id="203" name="直接箭头连接符 202"/>
          <p:cNvCxnSpPr>
            <a:stCxn id="112" idx="3"/>
            <a:endCxn id="113" idx="1"/>
          </p:cNvCxnSpPr>
          <p:nvPr/>
        </p:nvCxnSpPr>
        <p:spPr>
          <a:xfrm>
            <a:off x="2297649" y="2794636"/>
            <a:ext cx="1375353" cy="303466"/>
          </a:xfrm>
          <a:prstGeom prst="straightConnector1">
            <a:avLst/>
          </a:prstGeom>
          <a:ln w="16193">
            <a:solidFill>
              <a:srgbClr val="969696"/>
            </a:solidFill>
            <a:prstDash val="solid"/>
            <a:tailEnd type="triangle" w="sm" len="sm"/>
          </a:ln>
        </p:spPr>
      </p:cxnSp>
      <p:sp>
        <p:nvSpPr>
          <p:cNvPr id="115" name="矩形 114">
            <a:extLst>
              <a:ext uri="{FF2B5EF4-FFF2-40B4-BE49-F238E27FC236}">
                <a16:creationId xmlns:a16="http://schemas.microsoft.com/office/drawing/2014/main" id="{392402C9-61F9-4729-A423-828A900FCB46}"/>
              </a:ext>
            </a:extLst>
          </p:cNvPr>
          <p:cNvSpPr>
            <a:spLocks noGrp="1"/>
          </p:cNvSpPr>
          <p:nvPr/>
        </p:nvSpPr>
        <p:spPr>
          <a:xfrm>
            <a:off x="2755868" y="2511742"/>
            <a:ext cx="305943" cy="277749"/>
          </a:xfrm>
          <a:prstGeom prst="rect">
            <a:avLst/>
          </a:prstGeom>
          <a:solidFill>
            <a:srgbClr val="0878ED"/>
          </a:solidFill>
          <a:ln w="13335">
            <a:solidFill>
              <a:srgbClr val="000000"/>
            </a:solidFill>
          </a:ln>
        </p:spPr>
        <p:txBody>
          <a:bodyPr lIns="19050" tIns="0" rIns="19050" bIns="0" anchor="ctr">
            <a:noAutofit/>
          </a:bodyPr>
          <a:lstStyle/>
          <a:p>
            <a:pPr algn="ctr">
              <a:defRPr sz="1200" b="1">
                <a:solidFill>
                  <a:srgbClr val="FFFFFF"/>
                </a:solidFill>
                <a:latin typeface="Calibri"/>
                <a:ea typeface="Arial"/>
                <a:cs typeface="Arial"/>
              </a:defRPr>
            </a:pPr>
            <a:r>
              <a:rPr sz="1200" b="1">
                <a:solidFill>
                  <a:srgbClr val="FFFFFF"/>
                </a:solidFill>
                <a:latin typeface="Calibri"/>
                <a:ea typeface="Arial"/>
                <a:cs typeface="Arial"/>
              </a:rPr>
              <a:t>K3</a:t>
            </a:r>
          </a:p>
        </p:txBody>
      </p:sp>
      <p:sp>
        <p:nvSpPr>
          <p:cNvPr id="116" name="矩形 115">
            <a:extLst>
              <a:ext uri="{FF2B5EF4-FFF2-40B4-BE49-F238E27FC236}">
                <a16:creationId xmlns:a16="http://schemas.microsoft.com/office/drawing/2014/main" id="{6FBED317-B855-4005-8CAE-540197503D57}"/>
              </a:ext>
            </a:extLst>
          </p:cNvPr>
          <p:cNvSpPr>
            <a:spLocks noGrp="1"/>
          </p:cNvSpPr>
          <p:nvPr/>
        </p:nvSpPr>
        <p:spPr>
          <a:xfrm>
            <a:off x="5509355" y="3103245"/>
            <a:ext cx="1835658" cy="277749"/>
          </a:xfrm>
          <a:prstGeom prst="rect">
            <a:avLst/>
          </a:prstGeom>
          <a:solidFill>
            <a:srgbClr val="8058B8"/>
          </a:solidFill>
          <a:ln w="13335">
            <a:solidFill>
              <a:srgbClr val="000000"/>
            </a:solidFill>
          </a:ln>
        </p:spPr>
        <p:txBody>
          <a:bodyPr lIns="19050" tIns="0" rIns="19050" bIns="0" anchor="ctr">
            <a:noAutofit/>
          </a:bodyPr>
          <a:lstStyle/>
          <a:p>
            <a:pPr algn="ctr">
              <a:defRPr sz="1392" b="1">
                <a:solidFill>
                  <a:srgbClr val="FFFFFF"/>
                </a:solidFill>
                <a:latin typeface="Calibri"/>
                <a:ea typeface="Arial"/>
                <a:cs typeface="Arial"/>
              </a:defRPr>
            </a:pPr>
            <a:r>
              <a:rPr sz="1392" b="1">
                <a:solidFill>
                  <a:srgbClr val="FFFFFF"/>
                </a:solidFill>
                <a:latin typeface="Calibri"/>
                <a:ea typeface="Arial"/>
                <a:cs typeface="Arial"/>
              </a:rPr>
              <a:t>K3</a:t>
            </a:r>
          </a:p>
        </p:txBody>
      </p:sp>
      <p:sp>
        <p:nvSpPr>
          <p:cNvPr id="117" name="矩形 116">
            <a:extLst>
              <a:ext uri="{FF2B5EF4-FFF2-40B4-BE49-F238E27FC236}">
                <a16:creationId xmlns:a16="http://schemas.microsoft.com/office/drawing/2014/main" id="{322D6441-595F-4E60-AC06-8BE6639F9F0B}"/>
              </a:ext>
            </a:extLst>
          </p:cNvPr>
          <p:cNvSpPr>
            <a:spLocks noGrp="1"/>
          </p:cNvSpPr>
          <p:nvPr/>
        </p:nvSpPr>
        <p:spPr>
          <a:xfrm>
            <a:off x="2908145" y="2794121"/>
            <a:ext cx="1391" cy="1029"/>
          </a:xfrm>
          <a:prstGeom prst="rect">
            <a:avLst/>
          </a:prstGeom>
          <a:noFill/>
          <a:ln w="0">
            <a:noFill/>
          </a:ln>
        </p:spPr>
        <p:txBody>
          <a:bodyPr/>
          <a:lstStyle/>
          <a:p>
            <a:endParaRPr lang="zh-CN" altLang="en-US"/>
          </a:p>
        </p:txBody>
      </p:sp>
      <p:sp>
        <p:nvSpPr>
          <p:cNvPr id="118" name="矩形 117">
            <a:extLst>
              <a:ext uri="{FF2B5EF4-FFF2-40B4-BE49-F238E27FC236}">
                <a16:creationId xmlns:a16="http://schemas.microsoft.com/office/drawing/2014/main" id="{946C6895-EA8D-4D15-91BB-2BC6DDA99C54}"/>
              </a:ext>
            </a:extLst>
          </p:cNvPr>
          <p:cNvSpPr>
            <a:spLocks noGrp="1"/>
          </p:cNvSpPr>
          <p:nvPr/>
        </p:nvSpPr>
        <p:spPr>
          <a:xfrm>
            <a:off x="5508660" y="3097587"/>
            <a:ext cx="1391" cy="1029"/>
          </a:xfrm>
          <a:prstGeom prst="rect">
            <a:avLst/>
          </a:prstGeom>
          <a:noFill/>
          <a:ln w="0">
            <a:noFill/>
          </a:ln>
        </p:spPr>
        <p:txBody>
          <a:bodyPr/>
          <a:lstStyle/>
          <a:p>
            <a:endParaRPr lang="zh-CN" altLang="en-US"/>
          </a:p>
        </p:txBody>
      </p:sp>
      <p:cxnSp>
        <p:nvCxnSpPr>
          <p:cNvPr id="208" name="直接箭头连接符 207"/>
          <p:cNvCxnSpPr>
            <a:stCxn id="117" idx="3"/>
            <a:endCxn id="118" idx="1"/>
          </p:cNvCxnSpPr>
          <p:nvPr/>
        </p:nvCxnSpPr>
        <p:spPr>
          <a:xfrm>
            <a:off x="2909535" y="2794636"/>
            <a:ext cx="2599125" cy="303466"/>
          </a:xfrm>
          <a:prstGeom prst="straightConnector1">
            <a:avLst/>
          </a:prstGeom>
          <a:ln w="16193">
            <a:solidFill>
              <a:srgbClr val="969696"/>
            </a:solidFill>
            <a:prstDash val="solid"/>
            <a:tailEnd type="triangle" w="sm" len="sm"/>
          </a:ln>
        </p:spPr>
      </p:cxnSp>
      <p:sp>
        <p:nvSpPr>
          <p:cNvPr id="120" name="直接连接符 119">
            <a:extLst>
              <a:ext uri="{FF2B5EF4-FFF2-40B4-BE49-F238E27FC236}">
                <a16:creationId xmlns:a16="http://schemas.microsoft.com/office/drawing/2014/main" id="{CDDFE661-511D-4BC9-AD85-73214285B973}"/>
              </a:ext>
            </a:extLst>
          </p:cNvPr>
          <p:cNvSpPr>
            <a:spLocks noGrp="1"/>
          </p:cNvSpPr>
          <p:nvPr/>
        </p:nvSpPr>
        <p:spPr>
          <a:xfrm>
            <a:off x="7345013" y="2398586"/>
            <a:ext cx="69" cy="3374136"/>
          </a:xfrm>
          <a:prstGeom prst="line">
            <a:avLst/>
          </a:prstGeom>
          <a:noFill/>
          <a:ln w="17145">
            <a:solidFill>
              <a:srgbClr val="A6A6A6"/>
            </a:solidFill>
            <a:prstDash val="dash"/>
          </a:ln>
        </p:spPr>
        <p:txBody>
          <a:bodyPr/>
          <a:lstStyle/>
          <a:p>
            <a:endParaRPr lang="zh-CN" altLang="en-US"/>
          </a:p>
        </p:txBody>
      </p:sp>
      <p:sp>
        <p:nvSpPr>
          <p:cNvPr id="121" name="矩形 120">
            <a:extLst>
              <a:ext uri="{FF2B5EF4-FFF2-40B4-BE49-F238E27FC236}">
                <a16:creationId xmlns:a16="http://schemas.microsoft.com/office/drawing/2014/main" id="{7411ECDE-FBFA-45EB-A1DD-11EE75256D64}"/>
              </a:ext>
            </a:extLst>
          </p:cNvPr>
          <p:cNvSpPr>
            <a:spLocks noGrp="1"/>
          </p:cNvSpPr>
          <p:nvPr/>
        </p:nvSpPr>
        <p:spPr>
          <a:xfrm>
            <a:off x="802005" y="3787330"/>
            <a:ext cx="10429875" cy="334328"/>
          </a:xfrm>
          <a:prstGeom prst="rect">
            <a:avLst/>
          </a:prstGeom>
          <a:noFill/>
          <a:ln w="0">
            <a:noFill/>
          </a:ln>
        </p:spPr>
        <p:txBody>
          <a:bodyPr lIns="19050" tIns="0" rIns="19050" bIns="0" anchor="ctr">
            <a:noAutofit/>
          </a:bodyPr>
          <a:lstStyle/>
          <a:p>
            <a:pPr algn="l">
              <a:defRPr sz="2064" b="1">
                <a:solidFill>
                  <a:srgbClr val="000000"/>
                </a:solidFill>
                <a:latin typeface="Calibri"/>
                <a:ea typeface="Arial"/>
                <a:cs typeface="Arial"/>
              </a:defRPr>
            </a:pPr>
            <a:r>
              <a:rPr sz="2064" b="1" dirty="0">
                <a:solidFill>
                  <a:srgbClr val="000000"/>
                </a:solidFill>
                <a:latin typeface="Calibri"/>
                <a:ea typeface="Arial"/>
                <a:cs typeface="Arial"/>
              </a:rPr>
              <a:t>With synchronization-based profiling</a:t>
            </a:r>
          </a:p>
        </p:txBody>
      </p:sp>
      <p:sp>
        <p:nvSpPr>
          <p:cNvPr id="122" name="矩形 121">
            <a:extLst>
              <a:ext uri="{FF2B5EF4-FFF2-40B4-BE49-F238E27FC236}">
                <a16:creationId xmlns:a16="http://schemas.microsoft.com/office/drawing/2014/main" id="{51824020-B306-4799-99C6-3ED122272024}"/>
              </a:ext>
            </a:extLst>
          </p:cNvPr>
          <p:cNvSpPr>
            <a:spLocks noGrp="1"/>
          </p:cNvSpPr>
          <p:nvPr/>
        </p:nvSpPr>
        <p:spPr>
          <a:xfrm>
            <a:off x="802005" y="4399407"/>
            <a:ext cx="660559" cy="267462"/>
          </a:xfrm>
          <a:prstGeom prst="rect">
            <a:avLst/>
          </a:prstGeom>
          <a:noFill/>
          <a:ln w="0">
            <a:noFill/>
          </a:ln>
        </p:spPr>
        <p:txBody>
          <a:bodyPr lIns="19050" tIns="0" rIns="19050" bIns="0" anchor="ctr">
            <a:noAutofit/>
          </a:bodyPr>
          <a:lstStyle/>
          <a:p>
            <a:pPr algn="l">
              <a:defRPr sz="1536" b="1">
                <a:solidFill>
                  <a:srgbClr val="000000"/>
                </a:solidFill>
                <a:latin typeface="Calibri"/>
                <a:ea typeface="Arial"/>
                <a:cs typeface="Arial"/>
              </a:defRPr>
            </a:pPr>
            <a:r>
              <a:rPr sz="1536" b="1">
                <a:solidFill>
                  <a:srgbClr val="000000"/>
                </a:solidFill>
                <a:latin typeface="Calibri"/>
                <a:ea typeface="Arial"/>
                <a:cs typeface="Arial"/>
              </a:rPr>
              <a:t>CPU</a:t>
            </a:r>
          </a:p>
        </p:txBody>
      </p:sp>
      <p:sp>
        <p:nvSpPr>
          <p:cNvPr id="123" name="矩形 122">
            <a:extLst>
              <a:ext uri="{FF2B5EF4-FFF2-40B4-BE49-F238E27FC236}">
                <a16:creationId xmlns:a16="http://schemas.microsoft.com/office/drawing/2014/main" id="{9E83745A-6CBA-4317-98E1-8D9868ECB476}"/>
              </a:ext>
            </a:extLst>
          </p:cNvPr>
          <p:cNvSpPr>
            <a:spLocks noGrp="1"/>
          </p:cNvSpPr>
          <p:nvPr/>
        </p:nvSpPr>
        <p:spPr>
          <a:xfrm>
            <a:off x="802005" y="5057775"/>
            <a:ext cx="660559" cy="267462"/>
          </a:xfrm>
          <a:prstGeom prst="rect">
            <a:avLst/>
          </a:prstGeom>
          <a:noFill/>
          <a:ln w="0">
            <a:noFill/>
          </a:ln>
        </p:spPr>
        <p:txBody>
          <a:bodyPr lIns="19050" tIns="0" rIns="19050" bIns="0" anchor="ctr">
            <a:noAutofit/>
          </a:bodyPr>
          <a:lstStyle/>
          <a:p>
            <a:pPr algn="l">
              <a:defRPr sz="1536" b="1">
                <a:solidFill>
                  <a:srgbClr val="000000"/>
                </a:solidFill>
                <a:latin typeface="Calibri"/>
                <a:ea typeface="Arial"/>
                <a:cs typeface="Arial"/>
              </a:defRPr>
            </a:pPr>
            <a:r>
              <a:rPr sz="1536" b="1">
                <a:solidFill>
                  <a:srgbClr val="000000"/>
                </a:solidFill>
                <a:latin typeface="Calibri"/>
                <a:ea typeface="Arial"/>
                <a:cs typeface="Arial"/>
              </a:rPr>
              <a:t>GPU</a:t>
            </a:r>
          </a:p>
        </p:txBody>
      </p:sp>
      <p:sp>
        <p:nvSpPr>
          <p:cNvPr id="124" name="矩形 123">
            <a:extLst>
              <a:ext uri="{FF2B5EF4-FFF2-40B4-BE49-F238E27FC236}">
                <a16:creationId xmlns:a16="http://schemas.microsoft.com/office/drawing/2014/main" id="{54430C5E-BDCE-42C8-B3CC-08572A456194}"/>
              </a:ext>
            </a:extLst>
          </p:cNvPr>
          <p:cNvSpPr>
            <a:spLocks noGrp="1"/>
          </p:cNvSpPr>
          <p:nvPr/>
        </p:nvSpPr>
        <p:spPr>
          <a:xfrm>
            <a:off x="1532096" y="4389120"/>
            <a:ext cx="305943" cy="277749"/>
          </a:xfrm>
          <a:prstGeom prst="rect">
            <a:avLst/>
          </a:prstGeom>
          <a:solidFill>
            <a:srgbClr val="0878ED"/>
          </a:solidFill>
          <a:ln w="13335">
            <a:solidFill>
              <a:srgbClr val="000000"/>
            </a:solidFill>
          </a:ln>
        </p:spPr>
        <p:txBody>
          <a:bodyPr lIns="19050" tIns="0" rIns="19050" bIns="0" anchor="ctr">
            <a:noAutofit/>
          </a:bodyPr>
          <a:lstStyle/>
          <a:p>
            <a:pPr algn="ctr">
              <a:defRPr sz="1200" b="1">
                <a:solidFill>
                  <a:srgbClr val="FFFFFF"/>
                </a:solidFill>
                <a:latin typeface="Calibri"/>
                <a:ea typeface="Arial"/>
                <a:cs typeface="Arial"/>
              </a:defRPr>
            </a:pPr>
            <a:r>
              <a:rPr sz="1200" b="1">
                <a:solidFill>
                  <a:srgbClr val="FFFFFF"/>
                </a:solidFill>
                <a:latin typeface="Calibri"/>
                <a:ea typeface="Arial"/>
                <a:cs typeface="Arial"/>
              </a:rPr>
              <a:t>K1</a:t>
            </a:r>
          </a:p>
        </p:txBody>
      </p:sp>
      <p:sp>
        <p:nvSpPr>
          <p:cNvPr id="125" name="矩形 124">
            <a:extLst>
              <a:ext uri="{FF2B5EF4-FFF2-40B4-BE49-F238E27FC236}">
                <a16:creationId xmlns:a16="http://schemas.microsoft.com/office/drawing/2014/main" id="{6928B0E5-C7F1-4B6D-876A-0CDDD2C9878A}"/>
              </a:ext>
            </a:extLst>
          </p:cNvPr>
          <p:cNvSpPr>
            <a:spLocks noGrp="1"/>
          </p:cNvSpPr>
          <p:nvPr/>
        </p:nvSpPr>
        <p:spPr>
          <a:xfrm>
            <a:off x="1838039" y="5057775"/>
            <a:ext cx="1835658" cy="277749"/>
          </a:xfrm>
          <a:prstGeom prst="rect">
            <a:avLst/>
          </a:prstGeom>
          <a:solidFill>
            <a:srgbClr val="8058B8"/>
          </a:solidFill>
          <a:ln w="13335">
            <a:solidFill>
              <a:srgbClr val="000000"/>
            </a:solidFill>
          </a:ln>
        </p:spPr>
        <p:txBody>
          <a:bodyPr lIns="19050" tIns="0" rIns="19050" bIns="0" anchor="ctr">
            <a:noAutofit/>
          </a:bodyPr>
          <a:lstStyle/>
          <a:p>
            <a:pPr algn="ctr">
              <a:defRPr sz="1392" b="1">
                <a:solidFill>
                  <a:srgbClr val="FFFFFF"/>
                </a:solidFill>
                <a:latin typeface="Calibri"/>
                <a:ea typeface="Arial"/>
                <a:cs typeface="Arial"/>
              </a:defRPr>
            </a:pPr>
            <a:r>
              <a:rPr sz="1392" b="1">
                <a:solidFill>
                  <a:srgbClr val="FFFFFF"/>
                </a:solidFill>
                <a:latin typeface="Calibri"/>
                <a:ea typeface="Arial"/>
                <a:cs typeface="Arial"/>
              </a:rPr>
              <a:t>K1</a:t>
            </a:r>
          </a:p>
        </p:txBody>
      </p:sp>
      <p:sp>
        <p:nvSpPr>
          <p:cNvPr id="126" name="矩形 125">
            <a:extLst>
              <a:ext uri="{FF2B5EF4-FFF2-40B4-BE49-F238E27FC236}">
                <a16:creationId xmlns:a16="http://schemas.microsoft.com/office/drawing/2014/main" id="{991F3B8D-F30A-43E8-864E-5C9A2EB33FE9}"/>
              </a:ext>
            </a:extLst>
          </p:cNvPr>
          <p:cNvSpPr>
            <a:spLocks noGrp="1"/>
          </p:cNvSpPr>
          <p:nvPr/>
        </p:nvSpPr>
        <p:spPr>
          <a:xfrm>
            <a:off x="1684373" y="4671498"/>
            <a:ext cx="1391" cy="1029"/>
          </a:xfrm>
          <a:prstGeom prst="rect">
            <a:avLst/>
          </a:prstGeom>
          <a:noFill/>
          <a:ln w="0">
            <a:noFill/>
          </a:ln>
        </p:spPr>
        <p:txBody>
          <a:bodyPr/>
          <a:lstStyle/>
          <a:p>
            <a:endParaRPr lang="zh-CN" altLang="en-US"/>
          </a:p>
        </p:txBody>
      </p:sp>
      <p:sp>
        <p:nvSpPr>
          <p:cNvPr id="127" name="矩形 126">
            <a:extLst>
              <a:ext uri="{FF2B5EF4-FFF2-40B4-BE49-F238E27FC236}">
                <a16:creationId xmlns:a16="http://schemas.microsoft.com/office/drawing/2014/main" id="{F7596DF9-E0B7-4DA3-B7C7-724DD31936B8}"/>
              </a:ext>
            </a:extLst>
          </p:cNvPr>
          <p:cNvSpPr>
            <a:spLocks noGrp="1"/>
          </p:cNvSpPr>
          <p:nvPr/>
        </p:nvSpPr>
        <p:spPr>
          <a:xfrm>
            <a:off x="1837344" y="5052117"/>
            <a:ext cx="1391" cy="1029"/>
          </a:xfrm>
          <a:prstGeom prst="rect">
            <a:avLst/>
          </a:prstGeom>
          <a:noFill/>
          <a:ln w="0">
            <a:noFill/>
          </a:ln>
        </p:spPr>
        <p:txBody>
          <a:bodyPr/>
          <a:lstStyle/>
          <a:p>
            <a:endParaRPr lang="zh-CN" altLang="en-US"/>
          </a:p>
        </p:txBody>
      </p:sp>
      <p:cxnSp>
        <p:nvCxnSpPr>
          <p:cNvPr id="217" name="直接箭头连接符 216"/>
          <p:cNvCxnSpPr>
            <a:stCxn id="126" idx="3"/>
            <a:endCxn id="127" idx="1"/>
          </p:cNvCxnSpPr>
          <p:nvPr/>
        </p:nvCxnSpPr>
        <p:spPr>
          <a:xfrm>
            <a:off x="1685763" y="4672013"/>
            <a:ext cx="151581" cy="380619"/>
          </a:xfrm>
          <a:prstGeom prst="straightConnector1">
            <a:avLst/>
          </a:prstGeom>
          <a:ln w="16193">
            <a:solidFill>
              <a:srgbClr val="969696"/>
            </a:solidFill>
            <a:prstDash val="solid"/>
            <a:tailEnd type="triangle" w="sm" len="sm"/>
          </a:ln>
        </p:spPr>
      </p:cxnSp>
      <p:sp>
        <p:nvSpPr>
          <p:cNvPr id="129" name="矩形 128">
            <a:extLst>
              <a:ext uri="{FF2B5EF4-FFF2-40B4-BE49-F238E27FC236}">
                <a16:creationId xmlns:a16="http://schemas.microsoft.com/office/drawing/2014/main" id="{3ECB3744-17A6-4F43-BAF6-45A63592CF31}"/>
              </a:ext>
            </a:extLst>
          </p:cNvPr>
          <p:cNvSpPr>
            <a:spLocks noGrp="1"/>
          </p:cNvSpPr>
          <p:nvPr/>
        </p:nvSpPr>
        <p:spPr>
          <a:xfrm>
            <a:off x="1838039" y="4389120"/>
            <a:ext cx="1835658" cy="277749"/>
          </a:xfrm>
          <a:prstGeom prst="rect">
            <a:avLst/>
          </a:prstGeom>
          <a:solidFill>
            <a:srgbClr val="FAD3D3"/>
          </a:solidFill>
          <a:ln w="13335">
            <a:solidFill>
              <a:srgbClr val="000000"/>
            </a:solidFill>
          </a:ln>
        </p:spPr>
        <p:txBody>
          <a:bodyPr lIns="19050" tIns="0" rIns="19050" bIns="0" anchor="ctr">
            <a:noAutofit/>
          </a:bodyPr>
          <a:lstStyle/>
          <a:p>
            <a:pPr algn="ctr">
              <a:defRPr sz="1344" b="1">
                <a:solidFill>
                  <a:srgbClr val="C00000"/>
                </a:solidFill>
                <a:latin typeface="Calibri"/>
                <a:ea typeface="Arial"/>
                <a:cs typeface="Arial"/>
              </a:defRPr>
            </a:pPr>
            <a:r>
              <a:rPr sz="1344" b="1">
                <a:solidFill>
                  <a:srgbClr val="C00000"/>
                </a:solidFill>
                <a:latin typeface="Calibri"/>
                <a:ea typeface="Arial"/>
                <a:cs typeface="Arial"/>
              </a:rPr>
              <a:t>Wait</a:t>
            </a:r>
          </a:p>
        </p:txBody>
      </p:sp>
      <p:sp>
        <p:nvSpPr>
          <p:cNvPr id="130" name="矩形 129">
            <a:extLst>
              <a:ext uri="{FF2B5EF4-FFF2-40B4-BE49-F238E27FC236}">
                <a16:creationId xmlns:a16="http://schemas.microsoft.com/office/drawing/2014/main" id="{BB6D17C1-446E-4065-A86F-885E5DFF1BC3}"/>
              </a:ext>
            </a:extLst>
          </p:cNvPr>
          <p:cNvSpPr>
            <a:spLocks noGrp="1"/>
          </p:cNvSpPr>
          <p:nvPr/>
        </p:nvSpPr>
        <p:spPr>
          <a:xfrm>
            <a:off x="3673697" y="4389120"/>
            <a:ext cx="611886" cy="277749"/>
          </a:xfrm>
          <a:prstGeom prst="rect">
            <a:avLst/>
          </a:prstGeom>
          <a:solidFill>
            <a:srgbClr val="F64B4B"/>
          </a:solidFill>
          <a:ln w="13335">
            <a:solidFill>
              <a:srgbClr val="000000"/>
            </a:solidFill>
          </a:ln>
        </p:spPr>
        <p:txBody>
          <a:bodyPr lIns="19050" tIns="0" rIns="19050" bIns="0" anchor="ctr">
            <a:noAutofit/>
          </a:bodyPr>
          <a:lstStyle/>
          <a:p>
            <a:pPr algn="ctr">
              <a:defRPr sz="1104" b="1">
                <a:solidFill>
                  <a:srgbClr val="FFFFFF"/>
                </a:solidFill>
                <a:latin typeface="Calibri"/>
                <a:ea typeface="Arial"/>
                <a:cs typeface="Arial"/>
              </a:defRPr>
            </a:pPr>
            <a:r>
              <a:rPr sz="1104" b="1">
                <a:solidFill>
                  <a:srgbClr val="FFFFFF"/>
                </a:solidFill>
                <a:latin typeface="Calibri"/>
                <a:ea typeface="Arial"/>
                <a:cs typeface="Arial"/>
              </a:rPr>
              <a:t>Read</a:t>
            </a:r>
          </a:p>
        </p:txBody>
      </p:sp>
      <p:sp>
        <p:nvSpPr>
          <p:cNvPr id="131" name="矩形 130">
            <a:extLst>
              <a:ext uri="{FF2B5EF4-FFF2-40B4-BE49-F238E27FC236}">
                <a16:creationId xmlns:a16="http://schemas.microsoft.com/office/drawing/2014/main" id="{ECE41E7C-5BB3-4090-96C6-780280EFEFFC}"/>
              </a:ext>
            </a:extLst>
          </p:cNvPr>
          <p:cNvSpPr>
            <a:spLocks noGrp="1"/>
          </p:cNvSpPr>
          <p:nvPr/>
        </p:nvSpPr>
        <p:spPr>
          <a:xfrm>
            <a:off x="3673697" y="5057775"/>
            <a:ext cx="917829" cy="277749"/>
          </a:xfrm>
          <a:prstGeom prst="rect">
            <a:avLst/>
          </a:prstGeom>
          <a:solidFill>
            <a:srgbClr val="FCE6E6"/>
          </a:solidFill>
          <a:ln w="13335">
            <a:solidFill>
              <a:srgbClr val="000000"/>
            </a:solidFill>
          </a:ln>
        </p:spPr>
        <p:txBody>
          <a:bodyPr/>
          <a:lstStyle/>
          <a:p>
            <a:endParaRPr lang="zh-CN" altLang="en-US"/>
          </a:p>
        </p:txBody>
      </p:sp>
      <p:sp>
        <p:nvSpPr>
          <p:cNvPr id="132" name="直接连接符 131">
            <a:extLst>
              <a:ext uri="{FF2B5EF4-FFF2-40B4-BE49-F238E27FC236}">
                <a16:creationId xmlns:a16="http://schemas.microsoft.com/office/drawing/2014/main" id="{A7BA07B5-2F0E-466A-8759-179531F3A03A}"/>
              </a:ext>
            </a:extLst>
          </p:cNvPr>
          <p:cNvSpPr>
            <a:spLocks noGrp="1"/>
          </p:cNvSpPr>
          <p:nvPr/>
        </p:nvSpPr>
        <p:spPr>
          <a:xfrm flipV="1">
            <a:off x="3673697" y="5057775"/>
            <a:ext cx="243364" cy="272606"/>
          </a:xfrm>
          <a:prstGeom prst="line">
            <a:avLst/>
          </a:prstGeom>
          <a:noFill/>
          <a:ln w="17145">
            <a:solidFill>
              <a:srgbClr val="F3B7B7"/>
            </a:solidFill>
            <a:prstDash val="solid"/>
          </a:ln>
        </p:spPr>
        <p:txBody>
          <a:bodyPr/>
          <a:lstStyle/>
          <a:p>
            <a:endParaRPr lang="zh-CN" altLang="en-US"/>
          </a:p>
        </p:txBody>
      </p:sp>
      <p:sp>
        <p:nvSpPr>
          <p:cNvPr id="133" name="直接连接符 132">
            <a:extLst>
              <a:ext uri="{FF2B5EF4-FFF2-40B4-BE49-F238E27FC236}">
                <a16:creationId xmlns:a16="http://schemas.microsoft.com/office/drawing/2014/main" id="{7EE33E93-BA35-46B9-BB71-209A10EF3816}"/>
              </a:ext>
            </a:extLst>
          </p:cNvPr>
          <p:cNvSpPr>
            <a:spLocks noGrp="1"/>
          </p:cNvSpPr>
          <p:nvPr/>
        </p:nvSpPr>
        <p:spPr>
          <a:xfrm flipV="1">
            <a:off x="3757136" y="5057775"/>
            <a:ext cx="243364" cy="272606"/>
          </a:xfrm>
          <a:prstGeom prst="line">
            <a:avLst/>
          </a:prstGeom>
          <a:noFill/>
          <a:ln w="17145">
            <a:solidFill>
              <a:srgbClr val="F3B7B7"/>
            </a:solidFill>
            <a:prstDash val="solid"/>
          </a:ln>
        </p:spPr>
        <p:txBody>
          <a:bodyPr/>
          <a:lstStyle/>
          <a:p>
            <a:endParaRPr lang="zh-CN" altLang="en-US"/>
          </a:p>
        </p:txBody>
      </p:sp>
      <p:sp>
        <p:nvSpPr>
          <p:cNvPr id="134" name="直接连接符 133">
            <a:extLst>
              <a:ext uri="{FF2B5EF4-FFF2-40B4-BE49-F238E27FC236}">
                <a16:creationId xmlns:a16="http://schemas.microsoft.com/office/drawing/2014/main" id="{415A5B74-6BB6-4145-ABA1-14563A512AC0}"/>
              </a:ext>
            </a:extLst>
          </p:cNvPr>
          <p:cNvSpPr>
            <a:spLocks noGrp="1"/>
          </p:cNvSpPr>
          <p:nvPr/>
        </p:nvSpPr>
        <p:spPr>
          <a:xfrm flipV="1">
            <a:off x="3840575" y="5057775"/>
            <a:ext cx="243364" cy="272606"/>
          </a:xfrm>
          <a:prstGeom prst="line">
            <a:avLst/>
          </a:prstGeom>
          <a:noFill/>
          <a:ln w="17145">
            <a:solidFill>
              <a:srgbClr val="F3B7B7"/>
            </a:solidFill>
            <a:prstDash val="solid"/>
          </a:ln>
        </p:spPr>
        <p:txBody>
          <a:bodyPr/>
          <a:lstStyle/>
          <a:p>
            <a:endParaRPr lang="zh-CN" altLang="en-US"/>
          </a:p>
        </p:txBody>
      </p:sp>
      <p:sp>
        <p:nvSpPr>
          <p:cNvPr id="135" name="直接连接符 134">
            <a:extLst>
              <a:ext uri="{FF2B5EF4-FFF2-40B4-BE49-F238E27FC236}">
                <a16:creationId xmlns:a16="http://schemas.microsoft.com/office/drawing/2014/main" id="{A81EEF91-D3E3-4B90-8140-8E7201D1D5D2}"/>
              </a:ext>
            </a:extLst>
          </p:cNvPr>
          <p:cNvSpPr>
            <a:spLocks noGrp="1"/>
          </p:cNvSpPr>
          <p:nvPr/>
        </p:nvSpPr>
        <p:spPr>
          <a:xfrm flipV="1">
            <a:off x="3924014" y="5057775"/>
            <a:ext cx="243364" cy="272606"/>
          </a:xfrm>
          <a:prstGeom prst="line">
            <a:avLst/>
          </a:prstGeom>
          <a:noFill/>
          <a:ln w="17145">
            <a:solidFill>
              <a:srgbClr val="F3B7B7"/>
            </a:solidFill>
            <a:prstDash val="solid"/>
          </a:ln>
        </p:spPr>
        <p:txBody>
          <a:bodyPr/>
          <a:lstStyle/>
          <a:p>
            <a:endParaRPr lang="zh-CN" altLang="en-US"/>
          </a:p>
        </p:txBody>
      </p:sp>
      <p:sp>
        <p:nvSpPr>
          <p:cNvPr id="136" name="直接连接符 135">
            <a:extLst>
              <a:ext uri="{FF2B5EF4-FFF2-40B4-BE49-F238E27FC236}">
                <a16:creationId xmlns:a16="http://schemas.microsoft.com/office/drawing/2014/main" id="{AFEDC1CA-8A8F-44DE-A064-8AC786F57D4B}"/>
              </a:ext>
            </a:extLst>
          </p:cNvPr>
          <p:cNvSpPr>
            <a:spLocks noGrp="1"/>
          </p:cNvSpPr>
          <p:nvPr/>
        </p:nvSpPr>
        <p:spPr>
          <a:xfrm flipV="1">
            <a:off x="4007453" y="5057775"/>
            <a:ext cx="243364" cy="272606"/>
          </a:xfrm>
          <a:prstGeom prst="line">
            <a:avLst/>
          </a:prstGeom>
          <a:noFill/>
          <a:ln w="17145">
            <a:solidFill>
              <a:srgbClr val="F3B7B7"/>
            </a:solidFill>
            <a:prstDash val="solid"/>
          </a:ln>
        </p:spPr>
        <p:txBody>
          <a:bodyPr/>
          <a:lstStyle/>
          <a:p>
            <a:endParaRPr lang="zh-CN" altLang="en-US"/>
          </a:p>
        </p:txBody>
      </p:sp>
      <p:sp>
        <p:nvSpPr>
          <p:cNvPr id="137" name="直接连接符 136">
            <a:extLst>
              <a:ext uri="{FF2B5EF4-FFF2-40B4-BE49-F238E27FC236}">
                <a16:creationId xmlns:a16="http://schemas.microsoft.com/office/drawing/2014/main" id="{AEB9B4D7-8DFA-4CD4-A8FA-32C7887C5A2F}"/>
              </a:ext>
            </a:extLst>
          </p:cNvPr>
          <p:cNvSpPr>
            <a:spLocks noGrp="1"/>
          </p:cNvSpPr>
          <p:nvPr/>
        </p:nvSpPr>
        <p:spPr>
          <a:xfrm flipV="1">
            <a:off x="4090892" y="5057775"/>
            <a:ext cx="243364" cy="272606"/>
          </a:xfrm>
          <a:prstGeom prst="line">
            <a:avLst/>
          </a:prstGeom>
          <a:noFill/>
          <a:ln w="17145">
            <a:solidFill>
              <a:srgbClr val="F3B7B7"/>
            </a:solidFill>
            <a:prstDash val="solid"/>
          </a:ln>
        </p:spPr>
        <p:txBody>
          <a:bodyPr/>
          <a:lstStyle/>
          <a:p>
            <a:endParaRPr lang="zh-CN" altLang="en-US"/>
          </a:p>
        </p:txBody>
      </p:sp>
      <p:sp>
        <p:nvSpPr>
          <p:cNvPr id="138" name="直接连接符 137">
            <a:extLst>
              <a:ext uri="{FF2B5EF4-FFF2-40B4-BE49-F238E27FC236}">
                <a16:creationId xmlns:a16="http://schemas.microsoft.com/office/drawing/2014/main" id="{D0C9E809-5D66-4E52-8C4B-C84730EEEE9C}"/>
              </a:ext>
            </a:extLst>
          </p:cNvPr>
          <p:cNvSpPr>
            <a:spLocks noGrp="1"/>
          </p:cNvSpPr>
          <p:nvPr/>
        </p:nvSpPr>
        <p:spPr>
          <a:xfrm flipV="1">
            <a:off x="4174331" y="5057775"/>
            <a:ext cx="243364" cy="272606"/>
          </a:xfrm>
          <a:prstGeom prst="line">
            <a:avLst/>
          </a:prstGeom>
          <a:noFill/>
          <a:ln w="17145">
            <a:solidFill>
              <a:srgbClr val="F3B7B7"/>
            </a:solidFill>
            <a:prstDash val="solid"/>
          </a:ln>
        </p:spPr>
        <p:txBody>
          <a:bodyPr/>
          <a:lstStyle/>
          <a:p>
            <a:endParaRPr lang="zh-CN" altLang="en-US"/>
          </a:p>
        </p:txBody>
      </p:sp>
      <p:sp>
        <p:nvSpPr>
          <p:cNvPr id="139" name="直接连接符 138">
            <a:extLst>
              <a:ext uri="{FF2B5EF4-FFF2-40B4-BE49-F238E27FC236}">
                <a16:creationId xmlns:a16="http://schemas.microsoft.com/office/drawing/2014/main" id="{637E84E6-351F-4F1E-8DF9-B2BF45AE749B}"/>
              </a:ext>
            </a:extLst>
          </p:cNvPr>
          <p:cNvSpPr>
            <a:spLocks noGrp="1"/>
          </p:cNvSpPr>
          <p:nvPr/>
        </p:nvSpPr>
        <p:spPr>
          <a:xfrm flipV="1">
            <a:off x="4257770" y="5057775"/>
            <a:ext cx="243364" cy="272606"/>
          </a:xfrm>
          <a:prstGeom prst="line">
            <a:avLst/>
          </a:prstGeom>
          <a:noFill/>
          <a:ln w="17145">
            <a:solidFill>
              <a:srgbClr val="F3B7B7"/>
            </a:solidFill>
            <a:prstDash val="solid"/>
          </a:ln>
        </p:spPr>
        <p:txBody>
          <a:bodyPr/>
          <a:lstStyle/>
          <a:p>
            <a:endParaRPr lang="zh-CN" altLang="en-US"/>
          </a:p>
        </p:txBody>
      </p:sp>
      <p:sp>
        <p:nvSpPr>
          <p:cNvPr id="140" name="直接连接符 139">
            <a:extLst>
              <a:ext uri="{FF2B5EF4-FFF2-40B4-BE49-F238E27FC236}">
                <a16:creationId xmlns:a16="http://schemas.microsoft.com/office/drawing/2014/main" id="{DCE6ECBE-895B-4FD3-A2BB-BDA829F2264E}"/>
              </a:ext>
            </a:extLst>
          </p:cNvPr>
          <p:cNvSpPr>
            <a:spLocks noGrp="1"/>
          </p:cNvSpPr>
          <p:nvPr/>
        </p:nvSpPr>
        <p:spPr>
          <a:xfrm flipV="1">
            <a:off x="4341209" y="5057775"/>
            <a:ext cx="243364" cy="272606"/>
          </a:xfrm>
          <a:prstGeom prst="line">
            <a:avLst/>
          </a:prstGeom>
          <a:noFill/>
          <a:ln w="17145">
            <a:solidFill>
              <a:srgbClr val="F3B7B7"/>
            </a:solidFill>
            <a:prstDash val="solid"/>
          </a:ln>
        </p:spPr>
        <p:txBody>
          <a:bodyPr/>
          <a:lstStyle/>
          <a:p>
            <a:endParaRPr lang="zh-CN" altLang="en-US"/>
          </a:p>
        </p:txBody>
      </p:sp>
      <p:sp>
        <p:nvSpPr>
          <p:cNvPr id="141" name="直接连接符 140">
            <a:extLst>
              <a:ext uri="{FF2B5EF4-FFF2-40B4-BE49-F238E27FC236}">
                <a16:creationId xmlns:a16="http://schemas.microsoft.com/office/drawing/2014/main" id="{D28A35A4-1992-4C8C-8082-832A5962BEA5}"/>
              </a:ext>
            </a:extLst>
          </p:cNvPr>
          <p:cNvSpPr>
            <a:spLocks noGrp="1"/>
          </p:cNvSpPr>
          <p:nvPr/>
        </p:nvSpPr>
        <p:spPr>
          <a:xfrm flipV="1">
            <a:off x="4424648" y="5057775"/>
            <a:ext cx="166878" cy="272606"/>
          </a:xfrm>
          <a:prstGeom prst="line">
            <a:avLst/>
          </a:prstGeom>
          <a:noFill/>
          <a:ln w="17145">
            <a:solidFill>
              <a:srgbClr val="F3B7B7"/>
            </a:solidFill>
            <a:prstDash val="solid"/>
          </a:ln>
        </p:spPr>
        <p:txBody>
          <a:bodyPr/>
          <a:lstStyle/>
          <a:p>
            <a:endParaRPr lang="zh-CN" altLang="en-US"/>
          </a:p>
        </p:txBody>
      </p:sp>
      <p:sp>
        <p:nvSpPr>
          <p:cNvPr id="142" name="直接连接符 141">
            <a:extLst>
              <a:ext uri="{FF2B5EF4-FFF2-40B4-BE49-F238E27FC236}">
                <a16:creationId xmlns:a16="http://schemas.microsoft.com/office/drawing/2014/main" id="{5E8E59B3-9226-4CD5-96D8-3069BB6F1646}"/>
              </a:ext>
            </a:extLst>
          </p:cNvPr>
          <p:cNvSpPr>
            <a:spLocks noGrp="1"/>
          </p:cNvSpPr>
          <p:nvPr/>
        </p:nvSpPr>
        <p:spPr>
          <a:xfrm flipV="1">
            <a:off x="4508087" y="5057775"/>
            <a:ext cx="83439" cy="272606"/>
          </a:xfrm>
          <a:prstGeom prst="line">
            <a:avLst/>
          </a:prstGeom>
          <a:noFill/>
          <a:ln w="17145">
            <a:solidFill>
              <a:srgbClr val="F3B7B7"/>
            </a:solidFill>
            <a:prstDash val="solid"/>
          </a:ln>
        </p:spPr>
        <p:txBody>
          <a:bodyPr/>
          <a:lstStyle/>
          <a:p>
            <a:endParaRPr lang="zh-CN" altLang="en-US"/>
          </a:p>
        </p:txBody>
      </p:sp>
      <p:sp>
        <p:nvSpPr>
          <p:cNvPr id="143" name="矩形 142">
            <a:extLst>
              <a:ext uri="{FF2B5EF4-FFF2-40B4-BE49-F238E27FC236}">
                <a16:creationId xmlns:a16="http://schemas.microsoft.com/office/drawing/2014/main" id="{38965280-45AA-4B64-9404-B7A233FBC236}"/>
              </a:ext>
            </a:extLst>
          </p:cNvPr>
          <p:cNvSpPr>
            <a:spLocks noGrp="1"/>
          </p:cNvSpPr>
          <p:nvPr/>
        </p:nvSpPr>
        <p:spPr>
          <a:xfrm>
            <a:off x="3868388" y="5109210"/>
            <a:ext cx="528447" cy="174879"/>
          </a:xfrm>
          <a:prstGeom prst="rect">
            <a:avLst/>
          </a:prstGeom>
          <a:solidFill>
            <a:srgbClr val="FCE6E6"/>
          </a:solidFill>
          <a:ln w="13335">
            <a:solidFill>
              <a:srgbClr val="000000"/>
            </a:solidFill>
          </a:ln>
        </p:spPr>
        <p:txBody>
          <a:bodyPr lIns="19050" tIns="0" rIns="19050" bIns="0" anchor="ctr">
            <a:noAutofit/>
          </a:bodyPr>
          <a:lstStyle/>
          <a:p>
            <a:pPr algn="ctr">
              <a:defRPr sz="1248" b="1">
                <a:solidFill>
                  <a:srgbClr val="C00000"/>
                </a:solidFill>
                <a:latin typeface="Calibri"/>
                <a:ea typeface="Arial"/>
                <a:cs typeface="Arial"/>
              </a:defRPr>
            </a:pPr>
            <a:r>
              <a:rPr sz="1248" b="1">
                <a:solidFill>
                  <a:srgbClr val="C00000"/>
                </a:solidFill>
                <a:latin typeface="Calibri"/>
                <a:ea typeface="Arial"/>
                <a:cs typeface="Arial"/>
              </a:rPr>
              <a:t>Idle</a:t>
            </a:r>
          </a:p>
        </p:txBody>
      </p:sp>
      <p:sp>
        <p:nvSpPr>
          <p:cNvPr id="144" name="矩形 143">
            <a:extLst>
              <a:ext uri="{FF2B5EF4-FFF2-40B4-BE49-F238E27FC236}">
                <a16:creationId xmlns:a16="http://schemas.microsoft.com/office/drawing/2014/main" id="{08EB88B7-9DE6-42B6-8B7A-DB0A3C6A749B}"/>
              </a:ext>
            </a:extLst>
          </p:cNvPr>
          <p:cNvSpPr>
            <a:spLocks noGrp="1"/>
          </p:cNvSpPr>
          <p:nvPr/>
        </p:nvSpPr>
        <p:spPr>
          <a:xfrm>
            <a:off x="3673002" y="5052117"/>
            <a:ext cx="1391" cy="1029"/>
          </a:xfrm>
          <a:prstGeom prst="rect">
            <a:avLst/>
          </a:prstGeom>
          <a:noFill/>
          <a:ln w="0">
            <a:noFill/>
          </a:ln>
        </p:spPr>
        <p:txBody>
          <a:bodyPr/>
          <a:lstStyle/>
          <a:p>
            <a:endParaRPr lang="zh-CN" altLang="en-US"/>
          </a:p>
        </p:txBody>
      </p:sp>
      <p:sp>
        <p:nvSpPr>
          <p:cNvPr id="145" name="矩形 144">
            <a:extLst>
              <a:ext uri="{FF2B5EF4-FFF2-40B4-BE49-F238E27FC236}">
                <a16:creationId xmlns:a16="http://schemas.microsoft.com/office/drawing/2014/main" id="{F0DBBE84-ABEA-431E-8AA4-A67E708E2FA8}"/>
              </a:ext>
            </a:extLst>
          </p:cNvPr>
          <p:cNvSpPr>
            <a:spLocks noGrp="1"/>
          </p:cNvSpPr>
          <p:nvPr/>
        </p:nvSpPr>
        <p:spPr>
          <a:xfrm>
            <a:off x="3673002" y="4671498"/>
            <a:ext cx="1391" cy="1029"/>
          </a:xfrm>
          <a:prstGeom prst="rect">
            <a:avLst/>
          </a:prstGeom>
          <a:noFill/>
          <a:ln w="0">
            <a:noFill/>
          </a:ln>
        </p:spPr>
        <p:txBody>
          <a:bodyPr/>
          <a:lstStyle/>
          <a:p>
            <a:endParaRPr lang="zh-CN" altLang="en-US"/>
          </a:p>
        </p:txBody>
      </p:sp>
      <p:cxnSp>
        <p:nvCxnSpPr>
          <p:cNvPr id="235" name="直接箭头连接符 234"/>
          <p:cNvCxnSpPr>
            <a:stCxn id="144" idx="3"/>
            <a:endCxn id="145" idx="1"/>
          </p:cNvCxnSpPr>
          <p:nvPr/>
        </p:nvCxnSpPr>
        <p:spPr>
          <a:xfrm flipH="1" flipV="1">
            <a:off x="3673002" y="4672013"/>
            <a:ext cx="1391" cy="380619"/>
          </a:xfrm>
          <a:prstGeom prst="straightConnector1">
            <a:avLst/>
          </a:prstGeom>
          <a:ln w="16193">
            <a:solidFill>
              <a:srgbClr val="444444"/>
            </a:solidFill>
            <a:prstDash val="dash"/>
            <a:tailEnd type="triangle" w="sm" len="sm"/>
          </a:ln>
        </p:spPr>
      </p:cxnSp>
      <p:sp>
        <p:nvSpPr>
          <p:cNvPr id="147" name="矩形 146">
            <a:extLst>
              <a:ext uri="{FF2B5EF4-FFF2-40B4-BE49-F238E27FC236}">
                <a16:creationId xmlns:a16="http://schemas.microsoft.com/office/drawing/2014/main" id="{E2D84255-2674-4FC0-9CF3-0038607F0987}"/>
              </a:ext>
            </a:extLst>
          </p:cNvPr>
          <p:cNvSpPr>
            <a:spLocks noGrp="1"/>
          </p:cNvSpPr>
          <p:nvPr/>
        </p:nvSpPr>
        <p:spPr>
          <a:xfrm>
            <a:off x="4285583" y="4389120"/>
            <a:ext cx="305943" cy="277749"/>
          </a:xfrm>
          <a:prstGeom prst="rect">
            <a:avLst/>
          </a:prstGeom>
          <a:solidFill>
            <a:srgbClr val="0878ED"/>
          </a:solidFill>
          <a:ln w="13335">
            <a:solidFill>
              <a:srgbClr val="000000"/>
            </a:solidFill>
          </a:ln>
        </p:spPr>
        <p:txBody>
          <a:bodyPr lIns="19050" tIns="0" rIns="19050" bIns="0" anchor="ctr">
            <a:noAutofit/>
          </a:bodyPr>
          <a:lstStyle/>
          <a:p>
            <a:pPr algn="ctr">
              <a:defRPr sz="1200" b="1">
                <a:solidFill>
                  <a:srgbClr val="FFFFFF"/>
                </a:solidFill>
                <a:latin typeface="Calibri"/>
                <a:ea typeface="Arial"/>
                <a:cs typeface="Arial"/>
              </a:defRPr>
            </a:pPr>
            <a:r>
              <a:rPr sz="1200" b="1">
                <a:solidFill>
                  <a:srgbClr val="FFFFFF"/>
                </a:solidFill>
                <a:latin typeface="Calibri"/>
                <a:ea typeface="Arial"/>
                <a:cs typeface="Arial"/>
              </a:rPr>
              <a:t>K2</a:t>
            </a:r>
          </a:p>
        </p:txBody>
      </p:sp>
      <p:sp>
        <p:nvSpPr>
          <p:cNvPr id="148" name="矩形 147">
            <a:extLst>
              <a:ext uri="{FF2B5EF4-FFF2-40B4-BE49-F238E27FC236}">
                <a16:creationId xmlns:a16="http://schemas.microsoft.com/office/drawing/2014/main" id="{6B214268-6BD0-4C0A-BE5D-B85D4C502280}"/>
              </a:ext>
            </a:extLst>
          </p:cNvPr>
          <p:cNvSpPr>
            <a:spLocks noGrp="1"/>
          </p:cNvSpPr>
          <p:nvPr/>
        </p:nvSpPr>
        <p:spPr>
          <a:xfrm>
            <a:off x="4591526" y="5057775"/>
            <a:ext cx="1835658" cy="277749"/>
          </a:xfrm>
          <a:prstGeom prst="rect">
            <a:avLst/>
          </a:prstGeom>
          <a:solidFill>
            <a:srgbClr val="8058B8"/>
          </a:solidFill>
          <a:ln w="13335">
            <a:solidFill>
              <a:srgbClr val="000000"/>
            </a:solidFill>
          </a:ln>
        </p:spPr>
        <p:txBody>
          <a:bodyPr lIns="19050" tIns="0" rIns="19050" bIns="0" anchor="ctr">
            <a:noAutofit/>
          </a:bodyPr>
          <a:lstStyle/>
          <a:p>
            <a:pPr algn="ctr">
              <a:defRPr sz="1392" b="1">
                <a:solidFill>
                  <a:srgbClr val="FFFFFF"/>
                </a:solidFill>
                <a:latin typeface="Calibri"/>
                <a:ea typeface="Arial"/>
                <a:cs typeface="Arial"/>
              </a:defRPr>
            </a:pPr>
            <a:r>
              <a:rPr sz="1392" b="1">
                <a:solidFill>
                  <a:srgbClr val="FFFFFF"/>
                </a:solidFill>
                <a:latin typeface="Calibri"/>
                <a:ea typeface="Arial"/>
                <a:cs typeface="Arial"/>
              </a:rPr>
              <a:t>K2</a:t>
            </a:r>
          </a:p>
        </p:txBody>
      </p:sp>
      <p:sp>
        <p:nvSpPr>
          <p:cNvPr id="149" name="矩形 148">
            <a:extLst>
              <a:ext uri="{FF2B5EF4-FFF2-40B4-BE49-F238E27FC236}">
                <a16:creationId xmlns:a16="http://schemas.microsoft.com/office/drawing/2014/main" id="{F08558E0-2883-42CB-99EB-64932B0E95A3}"/>
              </a:ext>
            </a:extLst>
          </p:cNvPr>
          <p:cNvSpPr>
            <a:spLocks noGrp="1"/>
          </p:cNvSpPr>
          <p:nvPr/>
        </p:nvSpPr>
        <p:spPr>
          <a:xfrm>
            <a:off x="4437860" y="4671498"/>
            <a:ext cx="1391" cy="1029"/>
          </a:xfrm>
          <a:prstGeom prst="rect">
            <a:avLst/>
          </a:prstGeom>
          <a:noFill/>
          <a:ln w="0">
            <a:noFill/>
          </a:ln>
        </p:spPr>
        <p:txBody>
          <a:bodyPr/>
          <a:lstStyle/>
          <a:p>
            <a:endParaRPr lang="zh-CN" altLang="en-US"/>
          </a:p>
        </p:txBody>
      </p:sp>
      <p:sp>
        <p:nvSpPr>
          <p:cNvPr id="150" name="矩形 149">
            <a:extLst>
              <a:ext uri="{FF2B5EF4-FFF2-40B4-BE49-F238E27FC236}">
                <a16:creationId xmlns:a16="http://schemas.microsoft.com/office/drawing/2014/main" id="{7BCE2CEB-7F4D-4DFA-995B-62109EDCB008}"/>
              </a:ext>
            </a:extLst>
          </p:cNvPr>
          <p:cNvSpPr>
            <a:spLocks noGrp="1"/>
          </p:cNvSpPr>
          <p:nvPr/>
        </p:nvSpPr>
        <p:spPr>
          <a:xfrm>
            <a:off x="4590831" y="5052117"/>
            <a:ext cx="1391" cy="1029"/>
          </a:xfrm>
          <a:prstGeom prst="rect">
            <a:avLst/>
          </a:prstGeom>
          <a:noFill/>
          <a:ln w="0">
            <a:noFill/>
          </a:ln>
        </p:spPr>
        <p:txBody>
          <a:bodyPr/>
          <a:lstStyle/>
          <a:p>
            <a:endParaRPr lang="zh-CN" altLang="en-US"/>
          </a:p>
        </p:txBody>
      </p:sp>
      <p:cxnSp>
        <p:nvCxnSpPr>
          <p:cNvPr id="240" name="直接箭头连接符 239"/>
          <p:cNvCxnSpPr>
            <a:stCxn id="149" idx="3"/>
            <a:endCxn id="150" idx="1"/>
          </p:cNvCxnSpPr>
          <p:nvPr/>
        </p:nvCxnSpPr>
        <p:spPr>
          <a:xfrm>
            <a:off x="4439250" y="4672013"/>
            <a:ext cx="151581" cy="380619"/>
          </a:xfrm>
          <a:prstGeom prst="straightConnector1">
            <a:avLst/>
          </a:prstGeom>
          <a:ln w="16193">
            <a:solidFill>
              <a:srgbClr val="969696"/>
            </a:solidFill>
            <a:prstDash val="solid"/>
            <a:tailEnd type="triangle" w="sm" len="sm"/>
          </a:ln>
        </p:spPr>
      </p:cxnSp>
      <p:sp>
        <p:nvSpPr>
          <p:cNvPr id="152" name="矩形 151">
            <a:extLst>
              <a:ext uri="{FF2B5EF4-FFF2-40B4-BE49-F238E27FC236}">
                <a16:creationId xmlns:a16="http://schemas.microsoft.com/office/drawing/2014/main" id="{6B29903C-201E-42EF-B607-2D9529942488}"/>
              </a:ext>
            </a:extLst>
          </p:cNvPr>
          <p:cNvSpPr>
            <a:spLocks noGrp="1"/>
          </p:cNvSpPr>
          <p:nvPr/>
        </p:nvSpPr>
        <p:spPr>
          <a:xfrm>
            <a:off x="4591526" y="4389120"/>
            <a:ext cx="1835658" cy="277749"/>
          </a:xfrm>
          <a:prstGeom prst="rect">
            <a:avLst/>
          </a:prstGeom>
          <a:solidFill>
            <a:srgbClr val="FAD3D3"/>
          </a:solidFill>
          <a:ln w="13335">
            <a:solidFill>
              <a:srgbClr val="000000"/>
            </a:solidFill>
          </a:ln>
        </p:spPr>
        <p:txBody>
          <a:bodyPr lIns="19050" tIns="0" rIns="19050" bIns="0" anchor="ctr">
            <a:noAutofit/>
          </a:bodyPr>
          <a:lstStyle/>
          <a:p>
            <a:pPr algn="ctr">
              <a:defRPr sz="1344" b="1">
                <a:solidFill>
                  <a:srgbClr val="C00000"/>
                </a:solidFill>
                <a:latin typeface="Calibri"/>
                <a:ea typeface="Arial"/>
                <a:cs typeface="Arial"/>
              </a:defRPr>
            </a:pPr>
            <a:r>
              <a:rPr sz="1344" b="1">
                <a:solidFill>
                  <a:srgbClr val="C00000"/>
                </a:solidFill>
                <a:latin typeface="Calibri"/>
                <a:ea typeface="Arial"/>
                <a:cs typeface="Arial"/>
              </a:rPr>
              <a:t>Wait</a:t>
            </a:r>
          </a:p>
        </p:txBody>
      </p:sp>
      <p:sp>
        <p:nvSpPr>
          <p:cNvPr id="153" name="矩形 152">
            <a:extLst>
              <a:ext uri="{FF2B5EF4-FFF2-40B4-BE49-F238E27FC236}">
                <a16:creationId xmlns:a16="http://schemas.microsoft.com/office/drawing/2014/main" id="{63BAEEDB-733E-42E4-8321-08F6ED935237}"/>
              </a:ext>
            </a:extLst>
          </p:cNvPr>
          <p:cNvSpPr>
            <a:spLocks noGrp="1"/>
          </p:cNvSpPr>
          <p:nvPr/>
        </p:nvSpPr>
        <p:spPr>
          <a:xfrm>
            <a:off x="6427184" y="4389120"/>
            <a:ext cx="611886" cy="277749"/>
          </a:xfrm>
          <a:prstGeom prst="rect">
            <a:avLst/>
          </a:prstGeom>
          <a:solidFill>
            <a:srgbClr val="F64B4B"/>
          </a:solidFill>
          <a:ln w="13335">
            <a:solidFill>
              <a:srgbClr val="000000"/>
            </a:solidFill>
          </a:ln>
        </p:spPr>
        <p:txBody>
          <a:bodyPr lIns="19050" tIns="0" rIns="19050" bIns="0" anchor="ctr">
            <a:noAutofit/>
          </a:bodyPr>
          <a:lstStyle/>
          <a:p>
            <a:pPr algn="ctr">
              <a:defRPr sz="1104" b="1">
                <a:solidFill>
                  <a:srgbClr val="FFFFFF"/>
                </a:solidFill>
                <a:latin typeface="Calibri"/>
                <a:ea typeface="Arial"/>
                <a:cs typeface="Arial"/>
              </a:defRPr>
            </a:pPr>
            <a:r>
              <a:rPr sz="1104" b="1">
                <a:solidFill>
                  <a:srgbClr val="FFFFFF"/>
                </a:solidFill>
                <a:latin typeface="Calibri"/>
                <a:ea typeface="Arial"/>
                <a:cs typeface="Arial"/>
              </a:rPr>
              <a:t>Read</a:t>
            </a:r>
          </a:p>
        </p:txBody>
      </p:sp>
      <p:sp>
        <p:nvSpPr>
          <p:cNvPr id="154" name="矩形 153">
            <a:extLst>
              <a:ext uri="{FF2B5EF4-FFF2-40B4-BE49-F238E27FC236}">
                <a16:creationId xmlns:a16="http://schemas.microsoft.com/office/drawing/2014/main" id="{8BB67281-0B57-4422-8FCD-38ACA90F7222}"/>
              </a:ext>
            </a:extLst>
          </p:cNvPr>
          <p:cNvSpPr>
            <a:spLocks noGrp="1"/>
          </p:cNvSpPr>
          <p:nvPr/>
        </p:nvSpPr>
        <p:spPr>
          <a:xfrm>
            <a:off x="6427184" y="5057775"/>
            <a:ext cx="917829" cy="277749"/>
          </a:xfrm>
          <a:prstGeom prst="rect">
            <a:avLst/>
          </a:prstGeom>
          <a:solidFill>
            <a:srgbClr val="FCE6E6"/>
          </a:solidFill>
          <a:ln w="13335">
            <a:solidFill>
              <a:srgbClr val="000000"/>
            </a:solidFill>
          </a:ln>
        </p:spPr>
        <p:txBody>
          <a:bodyPr/>
          <a:lstStyle/>
          <a:p>
            <a:endParaRPr lang="zh-CN" altLang="en-US"/>
          </a:p>
        </p:txBody>
      </p:sp>
      <p:sp>
        <p:nvSpPr>
          <p:cNvPr id="155" name="直接连接符 154">
            <a:extLst>
              <a:ext uri="{FF2B5EF4-FFF2-40B4-BE49-F238E27FC236}">
                <a16:creationId xmlns:a16="http://schemas.microsoft.com/office/drawing/2014/main" id="{FF355861-CBCC-4432-A7C1-567466DF641B}"/>
              </a:ext>
            </a:extLst>
          </p:cNvPr>
          <p:cNvSpPr>
            <a:spLocks noGrp="1"/>
          </p:cNvSpPr>
          <p:nvPr/>
        </p:nvSpPr>
        <p:spPr>
          <a:xfrm flipV="1">
            <a:off x="6427184" y="5057775"/>
            <a:ext cx="243364" cy="272606"/>
          </a:xfrm>
          <a:prstGeom prst="line">
            <a:avLst/>
          </a:prstGeom>
          <a:noFill/>
          <a:ln w="17145">
            <a:solidFill>
              <a:srgbClr val="F3B7B7"/>
            </a:solidFill>
            <a:prstDash val="solid"/>
          </a:ln>
        </p:spPr>
        <p:txBody>
          <a:bodyPr/>
          <a:lstStyle/>
          <a:p>
            <a:endParaRPr lang="zh-CN" altLang="en-US"/>
          </a:p>
        </p:txBody>
      </p:sp>
      <p:sp>
        <p:nvSpPr>
          <p:cNvPr id="156" name="直接连接符 155">
            <a:extLst>
              <a:ext uri="{FF2B5EF4-FFF2-40B4-BE49-F238E27FC236}">
                <a16:creationId xmlns:a16="http://schemas.microsoft.com/office/drawing/2014/main" id="{9506C355-CBF5-4D39-8759-A1F936FB220E}"/>
              </a:ext>
            </a:extLst>
          </p:cNvPr>
          <p:cNvSpPr>
            <a:spLocks noGrp="1"/>
          </p:cNvSpPr>
          <p:nvPr/>
        </p:nvSpPr>
        <p:spPr>
          <a:xfrm flipV="1">
            <a:off x="6510623" y="5057775"/>
            <a:ext cx="243364" cy="272606"/>
          </a:xfrm>
          <a:prstGeom prst="line">
            <a:avLst/>
          </a:prstGeom>
          <a:noFill/>
          <a:ln w="17145">
            <a:solidFill>
              <a:srgbClr val="F3B7B7"/>
            </a:solidFill>
            <a:prstDash val="solid"/>
          </a:ln>
        </p:spPr>
        <p:txBody>
          <a:bodyPr/>
          <a:lstStyle/>
          <a:p>
            <a:endParaRPr lang="zh-CN" altLang="en-US"/>
          </a:p>
        </p:txBody>
      </p:sp>
      <p:sp>
        <p:nvSpPr>
          <p:cNvPr id="157" name="直接连接符 156">
            <a:extLst>
              <a:ext uri="{FF2B5EF4-FFF2-40B4-BE49-F238E27FC236}">
                <a16:creationId xmlns:a16="http://schemas.microsoft.com/office/drawing/2014/main" id="{50C70475-19AA-41F3-AFCF-99404049143A}"/>
              </a:ext>
            </a:extLst>
          </p:cNvPr>
          <p:cNvSpPr>
            <a:spLocks noGrp="1"/>
          </p:cNvSpPr>
          <p:nvPr/>
        </p:nvSpPr>
        <p:spPr>
          <a:xfrm flipV="1">
            <a:off x="6594062" y="5057775"/>
            <a:ext cx="243364" cy="272606"/>
          </a:xfrm>
          <a:prstGeom prst="line">
            <a:avLst/>
          </a:prstGeom>
          <a:noFill/>
          <a:ln w="17145">
            <a:solidFill>
              <a:srgbClr val="F3B7B7"/>
            </a:solidFill>
            <a:prstDash val="solid"/>
          </a:ln>
        </p:spPr>
        <p:txBody>
          <a:bodyPr/>
          <a:lstStyle/>
          <a:p>
            <a:endParaRPr lang="zh-CN" altLang="en-US"/>
          </a:p>
        </p:txBody>
      </p:sp>
      <p:sp>
        <p:nvSpPr>
          <p:cNvPr id="158" name="直接连接符 157">
            <a:extLst>
              <a:ext uri="{FF2B5EF4-FFF2-40B4-BE49-F238E27FC236}">
                <a16:creationId xmlns:a16="http://schemas.microsoft.com/office/drawing/2014/main" id="{117DBE9B-7A2A-45AF-9210-02B6B6220D1B}"/>
              </a:ext>
            </a:extLst>
          </p:cNvPr>
          <p:cNvSpPr>
            <a:spLocks noGrp="1"/>
          </p:cNvSpPr>
          <p:nvPr/>
        </p:nvSpPr>
        <p:spPr>
          <a:xfrm flipV="1">
            <a:off x="6677501" y="5057775"/>
            <a:ext cx="243364" cy="272606"/>
          </a:xfrm>
          <a:prstGeom prst="line">
            <a:avLst/>
          </a:prstGeom>
          <a:noFill/>
          <a:ln w="17145">
            <a:solidFill>
              <a:srgbClr val="F3B7B7"/>
            </a:solidFill>
            <a:prstDash val="solid"/>
          </a:ln>
        </p:spPr>
        <p:txBody>
          <a:bodyPr/>
          <a:lstStyle/>
          <a:p>
            <a:endParaRPr lang="zh-CN" altLang="en-US"/>
          </a:p>
        </p:txBody>
      </p:sp>
      <p:sp>
        <p:nvSpPr>
          <p:cNvPr id="159" name="直接连接符 158">
            <a:extLst>
              <a:ext uri="{FF2B5EF4-FFF2-40B4-BE49-F238E27FC236}">
                <a16:creationId xmlns:a16="http://schemas.microsoft.com/office/drawing/2014/main" id="{30D6F5ED-D23B-4280-B8AF-08CD429E11E9}"/>
              </a:ext>
            </a:extLst>
          </p:cNvPr>
          <p:cNvSpPr>
            <a:spLocks noGrp="1"/>
          </p:cNvSpPr>
          <p:nvPr/>
        </p:nvSpPr>
        <p:spPr>
          <a:xfrm flipV="1">
            <a:off x="6760940" y="5057775"/>
            <a:ext cx="243364" cy="272606"/>
          </a:xfrm>
          <a:prstGeom prst="line">
            <a:avLst/>
          </a:prstGeom>
          <a:noFill/>
          <a:ln w="17145">
            <a:solidFill>
              <a:srgbClr val="F3B7B7"/>
            </a:solidFill>
            <a:prstDash val="solid"/>
          </a:ln>
        </p:spPr>
        <p:txBody>
          <a:bodyPr/>
          <a:lstStyle/>
          <a:p>
            <a:endParaRPr lang="zh-CN" altLang="en-US"/>
          </a:p>
        </p:txBody>
      </p:sp>
      <p:sp>
        <p:nvSpPr>
          <p:cNvPr id="160" name="直接连接符 159">
            <a:extLst>
              <a:ext uri="{FF2B5EF4-FFF2-40B4-BE49-F238E27FC236}">
                <a16:creationId xmlns:a16="http://schemas.microsoft.com/office/drawing/2014/main" id="{954C4E7F-B98C-4FD1-A732-21CD767903F7}"/>
              </a:ext>
            </a:extLst>
          </p:cNvPr>
          <p:cNvSpPr>
            <a:spLocks noGrp="1"/>
          </p:cNvSpPr>
          <p:nvPr/>
        </p:nvSpPr>
        <p:spPr>
          <a:xfrm flipV="1">
            <a:off x="6844379" y="5057775"/>
            <a:ext cx="243364" cy="272606"/>
          </a:xfrm>
          <a:prstGeom prst="line">
            <a:avLst/>
          </a:prstGeom>
          <a:noFill/>
          <a:ln w="17145">
            <a:solidFill>
              <a:srgbClr val="F3B7B7"/>
            </a:solidFill>
            <a:prstDash val="solid"/>
          </a:ln>
        </p:spPr>
        <p:txBody>
          <a:bodyPr/>
          <a:lstStyle/>
          <a:p>
            <a:endParaRPr lang="zh-CN" altLang="en-US"/>
          </a:p>
        </p:txBody>
      </p:sp>
      <p:sp>
        <p:nvSpPr>
          <p:cNvPr id="161" name="直接连接符 160">
            <a:extLst>
              <a:ext uri="{FF2B5EF4-FFF2-40B4-BE49-F238E27FC236}">
                <a16:creationId xmlns:a16="http://schemas.microsoft.com/office/drawing/2014/main" id="{C3C0BC1D-BCE3-4A53-B7AE-EDEE645F5B6F}"/>
              </a:ext>
            </a:extLst>
          </p:cNvPr>
          <p:cNvSpPr>
            <a:spLocks noGrp="1"/>
          </p:cNvSpPr>
          <p:nvPr/>
        </p:nvSpPr>
        <p:spPr>
          <a:xfrm flipV="1">
            <a:off x="6927818" y="5057775"/>
            <a:ext cx="243364" cy="272606"/>
          </a:xfrm>
          <a:prstGeom prst="line">
            <a:avLst/>
          </a:prstGeom>
          <a:noFill/>
          <a:ln w="17145">
            <a:solidFill>
              <a:srgbClr val="F3B7B7"/>
            </a:solidFill>
            <a:prstDash val="solid"/>
          </a:ln>
        </p:spPr>
        <p:txBody>
          <a:bodyPr/>
          <a:lstStyle/>
          <a:p>
            <a:endParaRPr lang="zh-CN" altLang="en-US"/>
          </a:p>
        </p:txBody>
      </p:sp>
      <p:sp>
        <p:nvSpPr>
          <p:cNvPr id="162" name="直接连接符 161">
            <a:extLst>
              <a:ext uri="{FF2B5EF4-FFF2-40B4-BE49-F238E27FC236}">
                <a16:creationId xmlns:a16="http://schemas.microsoft.com/office/drawing/2014/main" id="{046E2077-BC86-484F-AF56-784ABF117088}"/>
              </a:ext>
            </a:extLst>
          </p:cNvPr>
          <p:cNvSpPr>
            <a:spLocks noGrp="1"/>
          </p:cNvSpPr>
          <p:nvPr/>
        </p:nvSpPr>
        <p:spPr>
          <a:xfrm flipV="1">
            <a:off x="7011257" y="5057775"/>
            <a:ext cx="243364" cy="272606"/>
          </a:xfrm>
          <a:prstGeom prst="line">
            <a:avLst/>
          </a:prstGeom>
          <a:noFill/>
          <a:ln w="17145">
            <a:solidFill>
              <a:srgbClr val="F3B7B7"/>
            </a:solidFill>
            <a:prstDash val="solid"/>
          </a:ln>
        </p:spPr>
        <p:txBody>
          <a:bodyPr/>
          <a:lstStyle/>
          <a:p>
            <a:endParaRPr lang="zh-CN" altLang="en-US"/>
          </a:p>
        </p:txBody>
      </p:sp>
      <p:sp>
        <p:nvSpPr>
          <p:cNvPr id="163" name="直接连接符 162">
            <a:extLst>
              <a:ext uri="{FF2B5EF4-FFF2-40B4-BE49-F238E27FC236}">
                <a16:creationId xmlns:a16="http://schemas.microsoft.com/office/drawing/2014/main" id="{6E4D0B2A-453C-4773-BE74-28BF87685F5B}"/>
              </a:ext>
            </a:extLst>
          </p:cNvPr>
          <p:cNvSpPr>
            <a:spLocks noGrp="1"/>
          </p:cNvSpPr>
          <p:nvPr/>
        </p:nvSpPr>
        <p:spPr>
          <a:xfrm flipV="1">
            <a:off x="7094696" y="5057775"/>
            <a:ext cx="243364" cy="272606"/>
          </a:xfrm>
          <a:prstGeom prst="line">
            <a:avLst/>
          </a:prstGeom>
          <a:noFill/>
          <a:ln w="17145">
            <a:solidFill>
              <a:srgbClr val="F3B7B7"/>
            </a:solidFill>
            <a:prstDash val="solid"/>
          </a:ln>
        </p:spPr>
        <p:txBody>
          <a:bodyPr/>
          <a:lstStyle/>
          <a:p>
            <a:endParaRPr lang="zh-CN" altLang="en-US"/>
          </a:p>
        </p:txBody>
      </p:sp>
      <p:sp>
        <p:nvSpPr>
          <p:cNvPr id="164" name="直接连接符 163">
            <a:extLst>
              <a:ext uri="{FF2B5EF4-FFF2-40B4-BE49-F238E27FC236}">
                <a16:creationId xmlns:a16="http://schemas.microsoft.com/office/drawing/2014/main" id="{D056EE33-610E-4F04-B409-E6C0F02A1632}"/>
              </a:ext>
            </a:extLst>
          </p:cNvPr>
          <p:cNvSpPr>
            <a:spLocks noGrp="1"/>
          </p:cNvSpPr>
          <p:nvPr/>
        </p:nvSpPr>
        <p:spPr>
          <a:xfrm flipV="1">
            <a:off x="7178135" y="5057775"/>
            <a:ext cx="166878" cy="272606"/>
          </a:xfrm>
          <a:prstGeom prst="line">
            <a:avLst/>
          </a:prstGeom>
          <a:noFill/>
          <a:ln w="17145">
            <a:solidFill>
              <a:srgbClr val="F3B7B7"/>
            </a:solidFill>
            <a:prstDash val="solid"/>
          </a:ln>
        </p:spPr>
        <p:txBody>
          <a:bodyPr/>
          <a:lstStyle/>
          <a:p>
            <a:endParaRPr lang="zh-CN" altLang="en-US"/>
          </a:p>
        </p:txBody>
      </p:sp>
      <p:sp>
        <p:nvSpPr>
          <p:cNvPr id="165" name="直接连接符 164">
            <a:extLst>
              <a:ext uri="{FF2B5EF4-FFF2-40B4-BE49-F238E27FC236}">
                <a16:creationId xmlns:a16="http://schemas.microsoft.com/office/drawing/2014/main" id="{2ED7C636-626F-4590-9042-ADD47B45EECE}"/>
              </a:ext>
            </a:extLst>
          </p:cNvPr>
          <p:cNvSpPr>
            <a:spLocks noGrp="1"/>
          </p:cNvSpPr>
          <p:nvPr/>
        </p:nvSpPr>
        <p:spPr>
          <a:xfrm flipV="1">
            <a:off x="7261574" y="5057775"/>
            <a:ext cx="83439" cy="272606"/>
          </a:xfrm>
          <a:prstGeom prst="line">
            <a:avLst/>
          </a:prstGeom>
          <a:noFill/>
          <a:ln w="17145">
            <a:solidFill>
              <a:srgbClr val="F3B7B7"/>
            </a:solidFill>
            <a:prstDash val="solid"/>
          </a:ln>
        </p:spPr>
        <p:txBody>
          <a:bodyPr/>
          <a:lstStyle/>
          <a:p>
            <a:endParaRPr lang="zh-CN" altLang="en-US"/>
          </a:p>
        </p:txBody>
      </p:sp>
      <p:sp>
        <p:nvSpPr>
          <p:cNvPr id="166" name="矩形 165">
            <a:extLst>
              <a:ext uri="{FF2B5EF4-FFF2-40B4-BE49-F238E27FC236}">
                <a16:creationId xmlns:a16="http://schemas.microsoft.com/office/drawing/2014/main" id="{F68D7E6F-D601-47FC-8F33-DB86927C7839}"/>
              </a:ext>
            </a:extLst>
          </p:cNvPr>
          <p:cNvSpPr>
            <a:spLocks noGrp="1"/>
          </p:cNvSpPr>
          <p:nvPr/>
        </p:nvSpPr>
        <p:spPr>
          <a:xfrm>
            <a:off x="6621875" y="5109210"/>
            <a:ext cx="528447" cy="174879"/>
          </a:xfrm>
          <a:prstGeom prst="rect">
            <a:avLst/>
          </a:prstGeom>
          <a:solidFill>
            <a:srgbClr val="FCE6E6"/>
          </a:solidFill>
          <a:ln w="13335">
            <a:solidFill>
              <a:srgbClr val="000000"/>
            </a:solidFill>
          </a:ln>
        </p:spPr>
        <p:txBody>
          <a:bodyPr lIns="19050" tIns="0" rIns="19050" bIns="0" anchor="ctr">
            <a:noAutofit/>
          </a:bodyPr>
          <a:lstStyle/>
          <a:p>
            <a:pPr algn="ctr">
              <a:defRPr sz="1248" b="1">
                <a:solidFill>
                  <a:srgbClr val="C00000"/>
                </a:solidFill>
                <a:latin typeface="Calibri"/>
                <a:ea typeface="Arial"/>
                <a:cs typeface="Arial"/>
              </a:defRPr>
            </a:pPr>
            <a:r>
              <a:rPr sz="1248" b="1">
                <a:solidFill>
                  <a:srgbClr val="C00000"/>
                </a:solidFill>
                <a:latin typeface="Calibri"/>
                <a:ea typeface="Arial"/>
                <a:cs typeface="Arial"/>
              </a:rPr>
              <a:t>Idle</a:t>
            </a:r>
          </a:p>
        </p:txBody>
      </p:sp>
      <p:sp>
        <p:nvSpPr>
          <p:cNvPr id="167" name="矩形 166">
            <a:extLst>
              <a:ext uri="{FF2B5EF4-FFF2-40B4-BE49-F238E27FC236}">
                <a16:creationId xmlns:a16="http://schemas.microsoft.com/office/drawing/2014/main" id="{D6AB7D6E-3540-4412-BE3F-C91CE2FAF62F}"/>
              </a:ext>
            </a:extLst>
          </p:cNvPr>
          <p:cNvSpPr>
            <a:spLocks noGrp="1"/>
          </p:cNvSpPr>
          <p:nvPr/>
        </p:nvSpPr>
        <p:spPr>
          <a:xfrm>
            <a:off x="6426489" y="5052117"/>
            <a:ext cx="1391" cy="1029"/>
          </a:xfrm>
          <a:prstGeom prst="rect">
            <a:avLst/>
          </a:prstGeom>
          <a:noFill/>
          <a:ln w="0">
            <a:noFill/>
          </a:ln>
        </p:spPr>
        <p:txBody>
          <a:bodyPr/>
          <a:lstStyle/>
          <a:p>
            <a:endParaRPr lang="zh-CN" altLang="en-US"/>
          </a:p>
        </p:txBody>
      </p:sp>
      <p:sp>
        <p:nvSpPr>
          <p:cNvPr id="168" name="矩形 167">
            <a:extLst>
              <a:ext uri="{FF2B5EF4-FFF2-40B4-BE49-F238E27FC236}">
                <a16:creationId xmlns:a16="http://schemas.microsoft.com/office/drawing/2014/main" id="{3E34145B-8EFC-475B-8557-10427D356C7D}"/>
              </a:ext>
            </a:extLst>
          </p:cNvPr>
          <p:cNvSpPr>
            <a:spLocks noGrp="1"/>
          </p:cNvSpPr>
          <p:nvPr/>
        </p:nvSpPr>
        <p:spPr>
          <a:xfrm>
            <a:off x="6426489" y="4671498"/>
            <a:ext cx="1391" cy="1029"/>
          </a:xfrm>
          <a:prstGeom prst="rect">
            <a:avLst/>
          </a:prstGeom>
          <a:noFill/>
          <a:ln w="0">
            <a:noFill/>
          </a:ln>
        </p:spPr>
        <p:txBody>
          <a:bodyPr/>
          <a:lstStyle/>
          <a:p>
            <a:endParaRPr lang="zh-CN" altLang="en-US"/>
          </a:p>
        </p:txBody>
      </p:sp>
      <p:cxnSp>
        <p:nvCxnSpPr>
          <p:cNvPr id="258" name="直接箭头连接符 257"/>
          <p:cNvCxnSpPr>
            <a:stCxn id="167" idx="3"/>
            <a:endCxn id="168" idx="1"/>
          </p:cNvCxnSpPr>
          <p:nvPr/>
        </p:nvCxnSpPr>
        <p:spPr>
          <a:xfrm flipH="1" flipV="1">
            <a:off x="6426489" y="4672013"/>
            <a:ext cx="1391" cy="380619"/>
          </a:xfrm>
          <a:prstGeom prst="straightConnector1">
            <a:avLst/>
          </a:prstGeom>
          <a:ln w="16193">
            <a:solidFill>
              <a:srgbClr val="444444"/>
            </a:solidFill>
            <a:prstDash val="dash"/>
            <a:tailEnd type="triangle" w="sm" len="sm"/>
          </a:ln>
        </p:spPr>
      </p:cxnSp>
      <p:sp>
        <p:nvSpPr>
          <p:cNvPr id="170" name="矩形 169">
            <a:extLst>
              <a:ext uri="{FF2B5EF4-FFF2-40B4-BE49-F238E27FC236}">
                <a16:creationId xmlns:a16="http://schemas.microsoft.com/office/drawing/2014/main" id="{31FC66BE-75B1-4915-8142-838FA13CD74B}"/>
              </a:ext>
            </a:extLst>
          </p:cNvPr>
          <p:cNvSpPr>
            <a:spLocks noGrp="1"/>
          </p:cNvSpPr>
          <p:nvPr/>
        </p:nvSpPr>
        <p:spPr>
          <a:xfrm>
            <a:off x="7039070" y="4389120"/>
            <a:ext cx="305943" cy="277749"/>
          </a:xfrm>
          <a:prstGeom prst="rect">
            <a:avLst/>
          </a:prstGeom>
          <a:solidFill>
            <a:srgbClr val="0878ED"/>
          </a:solidFill>
          <a:ln w="13335">
            <a:solidFill>
              <a:srgbClr val="000000"/>
            </a:solidFill>
          </a:ln>
        </p:spPr>
        <p:txBody>
          <a:bodyPr lIns="19050" tIns="0" rIns="19050" bIns="0" anchor="ctr">
            <a:noAutofit/>
          </a:bodyPr>
          <a:lstStyle/>
          <a:p>
            <a:pPr algn="ctr">
              <a:defRPr sz="1200" b="1">
                <a:solidFill>
                  <a:srgbClr val="FFFFFF"/>
                </a:solidFill>
                <a:latin typeface="Calibri"/>
                <a:ea typeface="Arial"/>
                <a:cs typeface="Arial"/>
              </a:defRPr>
            </a:pPr>
            <a:r>
              <a:rPr sz="1200" b="1">
                <a:solidFill>
                  <a:srgbClr val="FFFFFF"/>
                </a:solidFill>
                <a:latin typeface="Calibri"/>
                <a:ea typeface="Arial"/>
                <a:cs typeface="Arial"/>
              </a:rPr>
              <a:t>K3</a:t>
            </a:r>
          </a:p>
        </p:txBody>
      </p:sp>
      <p:sp>
        <p:nvSpPr>
          <p:cNvPr id="171" name="矩形 170">
            <a:extLst>
              <a:ext uri="{FF2B5EF4-FFF2-40B4-BE49-F238E27FC236}">
                <a16:creationId xmlns:a16="http://schemas.microsoft.com/office/drawing/2014/main" id="{2282C2FA-088E-40F4-9382-A87950BD22B0}"/>
              </a:ext>
            </a:extLst>
          </p:cNvPr>
          <p:cNvSpPr>
            <a:spLocks noGrp="1"/>
          </p:cNvSpPr>
          <p:nvPr/>
        </p:nvSpPr>
        <p:spPr>
          <a:xfrm>
            <a:off x="7345013" y="5057775"/>
            <a:ext cx="1835658" cy="277749"/>
          </a:xfrm>
          <a:prstGeom prst="rect">
            <a:avLst/>
          </a:prstGeom>
          <a:solidFill>
            <a:srgbClr val="8058B8"/>
          </a:solidFill>
          <a:ln w="13335">
            <a:solidFill>
              <a:srgbClr val="000000"/>
            </a:solidFill>
          </a:ln>
        </p:spPr>
        <p:txBody>
          <a:bodyPr lIns="19050" tIns="0" rIns="19050" bIns="0" anchor="ctr">
            <a:noAutofit/>
          </a:bodyPr>
          <a:lstStyle/>
          <a:p>
            <a:pPr algn="ctr">
              <a:defRPr sz="1392" b="1">
                <a:solidFill>
                  <a:srgbClr val="FFFFFF"/>
                </a:solidFill>
                <a:latin typeface="Calibri"/>
                <a:ea typeface="Arial"/>
                <a:cs typeface="Arial"/>
              </a:defRPr>
            </a:pPr>
            <a:r>
              <a:rPr sz="1392" b="1">
                <a:solidFill>
                  <a:srgbClr val="FFFFFF"/>
                </a:solidFill>
                <a:latin typeface="Calibri"/>
                <a:ea typeface="Arial"/>
                <a:cs typeface="Arial"/>
              </a:rPr>
              <a:t>K3</a:t>
            </a:r>
          </a:p>
        </p:txBody>
      </p:sp>
      <p:sp>
        <p:nvSpPr>
          <p:cNvPr id="172" name="矩形 171">
            <a:extLst>
              <a:ext uri="{FF2B5EF4-FFF2-40B4-BE49-F238E27FC236}">
                <a16:creationId xmlns:a16="http://schemas.microsoft.com/office/drawing/2014/main" id="{182ACCF9-311D-4201-96B3-4B09A0BE3E74}"/>
              </a:ext>
            </a:extLst>
          </p:cNvPr>
          <p:cNvSpPr>
            <a:spLocks noGrp="1"/>
          </p:cNvSpPr>
          <p:nvPr/>
        </p:nvSpPr>
        <p:spPr>
          <a:xfrm>
            <a:off x="7191347" y="4671498"/>
            <a:ext cx="1391" cy="1029"/>
          </a:xfrm>
          <a:prstGeom prst="rect">
            <a:avLst/>
          </a:prstGeom>
          <a:noFill/>
          <a:ln w="0">
            <a:noFill/>
          </a:ln>
        </p:spPr>
        <p:txBody>
          <a:bodyPr/>
          <a:lstStyle/>
          <a:p>
            <a:endParaRPr lang="zh-CN" altLang="en-US"/>
          </a:p>
        </p:txBody>
      </p:sp>
      <p:sp>
        <p:nvSpPr>
          <p:cNvPr id="173" name="矩形 172">
            <a:extLst>
              <a:ext uri="{FF2B5EF4-FFF2-40B4-BE49-F238E27FC236}">
                <a16:creationId xmlns:a16="http://schemas.microsoft.com/office/drawing/2014/main" id="{B5D5592F-CAB0-4690-9448-EEF49A94D0B9}"/>
              </a:ext>
            </a:extLst>
          </p:cNvPr>
          <p:cNvSpPr>
            <a:spLocks noGrp="1"/>
          </p:cNvSpPr>
          <p:nvPr/>
        </p:nvSpPr>
        <p:spPr>
          <a:xfrm>
            <a:off x="7344318" y="5052117"/>
            <a:ext cx="1391" cy="1029"/>
          </a:xfrm>
          <a:prstGeom prst="rect">
            <a:avLst/>
          </a:prstGeom>
          <a:noFill/>
          <a:ln w="0">
            <a:noFill/>
          </a:ln>
        </p:spPr>
        <p:txBody>
          <a:bodyPr/>
          <a:lstStyle/>
          <a:p>
            <a:endParaRPr lang="zh-CN" altLang="en-US"/>
          </a:p>
        </p:txBody>
      </p:sp>
      <p:cxnSp>
        <p:nvCxnSpPr>
          <p:cNvPr id="263" name="直接箭头连接符 262"/>
          <p:cNvCxnSpPr>
            <a:stCxn id="172" idx="3"/>
            <a:endCxn id="173" idx="1"/>
          </p:cNvCxnSpPr>
          <p:nvPr/>
        </p:nvCxnSpPr>
        <p:spPr>
          <a:xfrm>
            <a:off x="7192737" y="4672013"/>
            <a:ext cx="151581" cy="380619"/>
          </a:xfrm>
          <a:prstGeom prst="straightConnector1">
            <a:avLst/>
          </a:prstGeom>
          <a:ln w="16193">
            <a:solidFill>
              <a:srgbClr val="969696"/>
            </a:solidFill>
            <a:prstDash val="solid"/>
            <a:tailEnd type="triangle" w="sm" len="sm"/>
          </a:ln>
        </p:spPr>
      </p:cxnSp>
      <p:sp>
        <p:nvSpPr>
          <p:cNvPr id="175" name="直接连接符 174">
            <a:extLst>
              <a:ext uri="{FF2B5EF4-FFF2-40B4-BE49-F238E27FC236}">
                <a16:creationId xmlns:a16="http://schemas.microsoft.com/office/drawing/2014/main" id="{87761176-D84F-4E4E-9D08-2C56B72327F9}"/>
              </a:ext>
            </a:extLst>
          </p:cNvPr>
          <p:cNvSpPr>
            <a:spLocks noGrp="1"/>
          </p:cNvSpPr>
          <p:nvPr/>
        </p:nvSpPr>
        <p:spPr>
          <a:xfrm>
            <a:off x="9180671" y="5356098"/>
            <a:ext cx="69" cy="416624"/>
          </a:xfrm>
          <a:prstGeom prst="line">
            <a:avLst/>
          </a:prstGeom>
          <a:noFill/>
          <a:ln w="17145">
            <a:solidFill>
              <a:srgbClr val="A6A6A6"/>
            </a:solidFill>
            <a:prstDash val="dash"/>
          </a:ln>
        </p:spPr>
        <p:txBody>
          <a:bodyPr/>
          <a:lstStyle/>
          <a:p>
            <a:endParaRPr lang="zh-CN" altLang="en-US"/>
          </a:p>
        </p:txBody>
      </p:sp>
      <p:sp>
        <p:nvSpPr>
          <p:cNvPr id="176" name="矩形 175">
            <a:extLst>
              <a:ext uri="{FF2B5EF4-FFF2-40B4-BE49-F238E27FC236}">
                <a16:creationId xmlns:a16="http://schemas.microsoft.com/office/drawing/2014/main" id="{8D6AA3BA-B6D3-49ED-9B42-904B767244C8}"/>
              </a:ext>
            </a:extLst>
          </p:cNvPr>
          <p:cNvSpPr>
            <a:spLocks noGrp="1"/>
          </p:cNvSpPr>
          <p:nvPr/>
        </p:nvSpPr>
        <p:spPr>
          <a:xfrm>
            <a:off x="7344318" y="5576754"/>
            <a:ext cx="1391" cy="1029"/>
          </a:xfrm>
          <a:prstGeom prst="rect">
            <a:avLst/>
          </a:prstGeom>
          <a:noFill/>
          <a:ln w="0">
            <a:noFill/>
          </a:ln>
        </p:spPr>
        <p:txBody>
          <a:bodyPr/>
          <a:lstStyle/>
          <a:p>
            <a:endParaRPr lang="zh-CN" altLang="en-US"/>
          </a:p>
        </p:txBody>
      </p:sp>
      <p:sp>
        <p:nvSpPr>
          <p:cNvPr id="177" name="矩形 176">
            <a:extLst>
              <a:ext uri="{FF2B5EF4-FFF2-40B4-BE49-F238E27FC236}">
                <a16:creationId xmlns:a16="http://schemas.microsoft.com/office/drawing/2014/main" id="{21B7AB4E-48DD-4EA4-AC80-A24D24C08C89}"/>
              </a:ext>
            </a:extLst>
          </p:cNvPr>
          <p:cNvSpPr>
            <a:spLocks noGrp="1"/>
          </p:cNvSpPr>
          <p:nvPr/>
        </p:nvSpPr>
        <p:spPr>
          <a:xfrm>
            <a:off x="9179976" y="5576754"/>
            <a:ext cx="1391" cy="1029"/>
          </a:xfrm>
          <a:prstGeom prst="rect">
            <a:avLst/>
          </a:prstGeom>
          <a:noFill/>
          <a:ln w="0">
            <a:noFill/>
          </a:ln>
        </p:spPr>
        <p:txBody>
          <a:bodyPr/>
          <a:lstStyle/>
          <a:p>
            <a:endParaRPr lang="zh-CN" altLang="en-US"/>
          </a:p>
        </p:txBody>
      </p:sp>
      <p:cxnSp>
        <p:nvCxnSpPr>
          <p:cNvPr id="267" name="直接箭头连接符 266"/>
          <p:cNvCxnSpPr>
            <a:stCxn id="176" idx="3"/>
            <a:endCxn id="177" idx="1"/>
          </p:cNvCxnSpPr>
          <p:nvPr/>
        </p:nvCxnSpPr>
        <p:spPr>
          <a:xfrm>
            <a:off x="7345709" y="5577269"/>
            <a:ext cx="1834267" cy="1"/>
          </a:xfrm>
          <a:prstGeom prst="straightConnector1">
            <a:avLst/>
          </a:prstGeom>
          <a:ln w="16193">
            <a:solidFill>
              <a:srgbClr val="C00000"/>
            </a:solidFill>
            <a:prstDash val="solid"/>
            <a:tailEnd type="triangle" w="sm" len="sm"/>
          </a:ln>
        </p:spPr>
      </p:cxnSp>
      <p:sp>
        <p:nvSpPr>
          <p:cNvPr id="179" name="矩形 178">
            <a:extLst>
              <a:ext uri="{FF2B5EF4-FFF2-40B4-BE49-F238E27FC236}">
                <a16:creationId xmlns:a16="http://schemas.microsoft.com/office/drawing/2014/main" id="{3299BDC3-3F5C-4D1C-87E4-AC27A243E3FA}"/>
              </a:ext>
            </a:extLst>
          </p:cNvPr>
          <p:cNvSpPr>
            <a:spLocks noGrp="1"/>
          </p:cNvSpPr>
          <p:nvPr/>
        </p:nvSpPr>
        <p:spPr>
          <a:xfrm>
            <a:off x="9179976" y="5576754"/>
            <a:ext cx="1391" cy="1029"/>
          </a:xfrm>
          <a:prstGeom prst="rect">
            <a:avLst/>
          </a:prstGeom>
          <a:noFill/>
          <a:ln w="0">
            <a:noFill/>
          </a:ln>
        </p:spPr>
        <p:txBody>
          <a:bodyPr/>
          <a:lstStyle/>
          <a:p>
            <a:endParaRPr lang="zh-CN" altLang="en-US"/>
          </a:p>
        </p:txBody>
      </p:sp>
      <p:sp>
        <p:nvSpPr>
          <p:cNvPr id="180" name="矩形 179">
            <a:extLst>
              <a:ext uri="{FF2B5EF4-FFF2-40B4-BE49-F238E27FC236}">
                <a16:creationId xmlns:a16="http://schemas.microsoft.com/office/drawing/2014/main" id="{1BB25A9C-F9BB-4545-9473-16736789CC9D}"/>
              </a:ext>
            </a:extLst>
          </p:cNvPr>
          <p:cNvSpPr>
            <a:spLocks noGrp="1"/>
          </p:cNvSpPr>
          <p:nvPr/>
        </p:nvSpPr>
        <p:spPr>
          <a:xfrm>
            <a:off x="7344318" y="5576754"/>
            <a:ext cx="1391" cy="1029"/>
          </a:xfrm>
          <a:prstGeom prst="rect">
            <a:avLst/>
          </a:prstGeom>
          <a:noFill/>
          <a:ln w="0">
            <a:noFill/>
          </a:ln>
        </p:spPr>
        <p:txBody>
          <a:bodyPr/>
          <a:lstStyle/>
          <a:p>
            <a:endParaRPr lang="zh-CN" altLang="en-US"/>
          </a:p>
        </p:txBody>
      </p:sp>
      <p:cxnSp>
        <p:nvCxnSpPr>
          <p:cNvPr id="270" name="直接箭头连接符 269"/>
          <p:cNvCxnSpPr>
            <a:stCxn id="179" idx="3"/>
            <a:endCxn id="180" idx="1"/>
          </p:cNvCxnSpPr>
          <p:nvPr/>
        </p:nvCxnSpPr>
        <p:spPr>
          <a:xfrm flipH="1">
            <a:off x="7344318" y="5577269"/>
            <a:ext cx="1837049" cy="1"/>
          </a:xfrm>
          <a:prstGeom prst="straightConnector1">
            <a:avLst/>
          </a:prstGeom>
          <a:ln w="16193">
            <a:solidFill>
              <a:srgbClr val="C00000"/>
            </a:solidFill>
            <a:prstDash val="solid"/>
            <a:tailEnd type="triangle" w="sm" len="sm"/>
          </a:ln>
        </p:spPr>
      </p:cxnSp>
      <p:sp>
        <p:nvSpPr>
          <p:cNvPr id="182" name="矩形 181">
            <a:extLst>
              <a:ext uri="{FF2B5EF4-FFF2-40B4-BE49-F238E27FC236}">
                <a16:creationId xmlns:a16="http://schemas.microsoft.com/office/drawing/2014/main" id="{92CFE388-9C9F-4E9E-8E42-426E40AEC6E0}"/>
              </a:ext>
            </a:extLst>
          </p:cNvPr>
          <p:cNvSpPr>
            <a:spLocks noGrp="1"/>
          </p:cNvSpPr>
          <p:nvPr/>
        </p:nvSpPr>
        <p:spPr>
          <a:xfrm>
            <a:off x="7372826" y="5618416"/>
            <a:ext cx="2781300" cy="180022"/>
          </a:xfrm>
          <a:prstGeom prst="rect">
            <a:avLst/>
          </a:prstGeom>
          <a:noFill/>
          <a:ln w="0">
            <a:noFill/>
          </a:ln>
        </p:spPr>
        <p:txBody>
          <a:bodyPr lIns="19050" tIns="0" rIns="19050" bIns="0" anchor="ctr">
            <a:noAutofit/>
          </a:bodyPr>
          <a:lstStyle/>
          <a:p>
            <a:pPr algn="l">
              <a:defRPr sz="1152" b="1">
                <a:solidFill>
                  <a:srgbClr val="C00000"/>
                </a:solidFill>
                <a:latin typeface="Calibri"/>
                <a:ea typeface="Arial"/>
                <a:cs typeface="Arial"/>
              </a:defRPr>
            </a:pPr>
            <a:r>
              <a:rPr sz="1152" b="1">
                <a:solidFill>
                  <a:srgbClr val="C00000"/>
                </a:solidFill>
                <a:latin typeface="Calibri"/>
                <a:ea typeface="Arial"/>
                <a:cs typeface="Arial"/>
              </a:rPr>
              <a:t>Added execution time</a:t>
            </a:r>
          </a:p>
        </p:txBody>
      </p:sp>
      <p:sp>
        <p:nvSpPr>
          <p:cNvPr id="183" name="矩形 182">
            <a:extLst>
              <a:ext uri="{FF2B5EF4-FFF2-40B4-BE49-F238E27FC236}">
                <a16:creationId xmlns:a16="http://schemas.microsoft.com/office/drawing/2014/main" id="{2AE2020B-8C64-4199-8665-8C5D470A7781}"/>
              </a:ext>
            </a:extLst>
          </p:cNvPr>
          <p:cNvSpPr>
            <a:spLocks noGrp="1"/>
          </p:cNvSpPr>
          <p:nvPr/>
        </p:nvSpPr>
        <p:spPr>
          <a:xfrm>
            <a:off x="801310" y="5905938"/>
            <a:ext cx="1391" cy="1029"/>
          </a:xfrm>
          <a:prstGeom prst="rect">
            <a:avLst/>
          </a:prstGeom>
          <a:noFill/>
          <a:ln w="0">
            <a:noFill/>
          </a:ln>
        </p:spPr>
        <p:txBody>
          <a:bodyPr/>
          <a:lstStyle/>
          <a:p>
            <a:endParaRPr lang="zh-CN" altLang="en-US"/>
          </a:p>
        </p:txBody>
      </p:sp>
      <p:sp>
        <p:nvSpPr>
          <p:cNvPr id="184" name="矩形 183">
            <a:extLst>
              <a:ext uri="{FF2B5EF4-FFF2-40B4-BE49-F238E27FC236}">
                <a16:creationId xmlns:a16="http://schemas.microsoft.com/office/drawing/2014/main" id="{2E52676E-8F33-4B7F-8097-A0EC3B8BB2C0}"/>
              </a:ext>
            </a:extLst>
          </p:cNvPr>
          <p:cNvSpPr>
            <a:spLocks noGrp="1"/>
          </p:cNvSpPr>
          <p:nvPr/>
        </p:nvSpPr>
        <p:spPr>
          <a:xfrm>
            <a:off x="11300718" y="5905938"/>
            <a:ext cx="1391" cy="1029"/>
          </a:xfrm>
          <a:prstGeom prst="rect">
            <a:avLst/>
          </a:prstGeom>
          <a:noFill/>
          <a:ln w="0">
            <a:noFill/>
          </a:ln>
        </p:spPr>
        <p:txBody>
          <a:bodyPr/>
          <a:lstStyle/>
          <a:p>
            <a:endParaRPr lang="zh-CN" altLang="en-US"/>
          </a:p>
        </p:txBody>
      </p:sp>
      <p:cxnSp>
        <p:nvCxnSpPr>
          <p:cNvPr id="274" name="直接箭头连接符 273"/>
          <p:cNvCxnSpPr>
            <a:stCxn id="183" idx="3"/>
            <a:endCxn id="184" idx="1"/>
          </p:cNvCxnSpPr>
          <p:nvPr/>
        </p:nvCxnSpPr>
        <p:spPr>
          <a:xfrm>
            <a:off x="802701" y="5906453"/>
            <a:ext cx="10498017" cy="1"/>
          </a:xfrm>
          <a:prstGeom prst="straightConnector1">
            <a:avLst/>
          </a:prstGeom>
          <a:ln w="16193">
            <a:solidFill>
              <a:srgbClr val="111111"/>
            </a:solidFill>
            <a:prstDash val="solid"/>
            <a:tailEnd type="triangle" w="sm" len="sm"/>
          </a:ln>
        </p:spPr>
      </p:cxnSp>
      <p:sp>
        <p:nvSpPr>
          <p:cNvPr id="186" name="矩形 185">
            <a:extLst>
              <a:ext uri="{FF2B5EF4-FFF2-40B4-BE49-F238E27FC236}">
                <a16:creationId xmlns:a16="http://schemas.microsoft.com/office/drawing/2014/main" id="{683CC362-FE96-4610-B88C-98CE064D4CB7}"/>
              </a:ext>
            </a:extLst>
          </p:cNvPr>
          <p:cNvSpPr>
            <a:spLocks noGrp="1"/>
          </p:cNvSpPr>
          <p:nvPr/>
        </p:nvSpPr>
        <p:spPr>
          <a:xfrm>
            <a:off x="5794438" y="5942457"/>
            <a:ext cx="695325" cy="205740"/>
          </a:xfrm>
          <a:prstGeom prst="rect">
            <a:avLst/>
          </a:prstGeom>
          <a:noFill/>
          <a:ln w="0">
            <a:noFill/>
          </a:ln>
        </p:spPr>
        <p:txBody>
          <a:bodyPr lIns="19050" tIns="0" rIns="19050" bIns="0" anchor="ctr">
            <a:noAutofit/>
          </a:bodyPr>
          <a:lstStyle/>
          <a:p>
            <a:pPr algn="l">
              <a:defRPr sz="1392" b="1">
                <a:solidFill>
                  <a:srgbClr val="000000"/>
                </a:solidFill>
                <a:latin typeface="Calibri"/>
                <a:ea typeface="Arial"/>
                <a:cs typeface="Arial"/>
              </a:defRPr>
            </a:pPr>
            <a:r>
              <a:rPr sz="1392" b="1" dirty="0">
                <a:solidFill>
                  <a:srgbClr val="000000"/>
                </a:solidFill>
                <a:latin typeface="Calibri"/>
                <a:ea typeface="Arial"/>
                <a:cs typeface="Arial"/>
              </a:rPr>
              <a:t>Time</a:t>
            </a:r>
          </a:p>
        </p:txBody>
      </p:sp>
      <p:sp>
        <p:nvSpPr>
          <p:cNvPr id="187" name="矩形 186">
            <a:extLst>
              <a:ext uri="{FF2B5EF4-FFF2-40B4-BE49-F238E27FC236}">
                <a16:creationId xmlns:a16="http://schemas.microsoft.com/office/drawing/2014/main" id="{B6143AC7-F213-4FC0-A824-5F064B586569}"/>
              </a:ext>
            </a:extLst>
          </p:cNvPr>
          <p:cNvSpPr>
            <a:spLocks noGrp="1"/>
          </p:cNvSpPr>
          <p:nvPr/>
        </p:nvSpPr>
        <p:spPr>
          <a:xfrm>
            <a:off x="815912" y="6117336"/>
            <a:ext cx="292036" cy="123444"/>
          </a:xfrm>
          <a:prstGeom prst="rect">
            <a:avLst/>
          </a:prstGeom>
          <a:solidFill>
            <a:srgbClr val="0878ED"/>
          </a:solidFill>
          <a:ln w="13335">
            <a:solidFill>
              <a:srgbClr val="000000"/>
            </a:solidFill>
          </a:ln>
        </p:spPr>
        <p:txBody>
          <a:bodyPr/>
          <a:lstStyle/>
          <a:p>
            <a:endParaRPr lang="zh-CN" altLang="en-US"/>
          </a:p>
        </p:txBody>
      </p:sp>
      <p:sp>
        <p:nvSpPr>
          <p:cNvPr id="188" name="矩形 187">
            <a:extLst>
              <a:ext uri="{FF2B5EF4-FFF2-40B4-BE49-F238E27FC236}">
                <a16:creationId xmlns:a16="http://schemas.microsoft.com/office/drawing/2014/main" id="{92E5ECF2-1D3F-41AA-A091-4D062BB36373}"/>
              </a:ext>
            </a:extLst>
          </p:cNvPr>
          <p:cNvSpPr>
            <a:spLocks noGrp="1"/>
          </p:cNvSpPr>
          <p:nvPr/>
        </p:nvSpPr>
        <p:spPr>
          <a:xfrm>
            <a:off x="1212247" y="6081332"/>
            <a:ext cx="3685222" cy="205740"/>
          </a:xfrm>
          <a:prstGeom prst="rect">
            <a:avLst/>
          </a:prstGeom>
          <a:noFill/>
          <a:ln w="0">
            <a:noFill/>
          </a:ln>
        </p:spPr>
        <p:txBody>
          <a:bodyPr lIns="19050" tIns="0" rIns="19050" bIns="0" anchor="ctr">
            <a:noAutofit/>
          </a:bodyPr>
          <a:lstStyle/>
          <a:p>
            <a:pPr algn="l">
              <a:defRPr sz="1056" b="1">
                <a:solidFill>
                  <a:srgbClr val="000000"/>
                </a:solidFill>
                <a:latin typeface="Calibri"/>
                <a:ea typeface="Arial"/>
                <a:cs typeface="Arial"/>
              </a:defRPr>
            </a:pPr>
            <a:r>
              <a:rPr sz="1056" b="1">
                <a:solidFill>
                  <a:srgbClr val="000000"/>
                </a:solidFill>
                <a:latin typeface="Calibri"/>
                <a:ea typeface="Arial"/>
                <a:cs typeface="Arial"/>
              </a:rPr>
              <a:t>CPU blocks: kernel launches</a:t>
            </a:r>
          </a:p>
        </p:txBody>
      </p:sp>
    </p:spTree>
    <p:extLst>
      <p:ext uri="{BB962C8B-B14F-4D97-AF65-F5344CB8AC3E}">
        <p14:creationId xmlns:p14="http://schemas.microsoft.com/office/powerpoint/2010/main" val="390004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6"/>
                                        </p:tgtEl>
                                        <p:attrNameLst>
                                          <p:attrName>style.visibility</p:attrName>
                                        </p:attrNameLst>
                                      </p:cBhvr>
                                      <p:to>
                                        <p:strVal val="visible"/>
                                      </p:to>
                                    </p:set>
                                  </p:childTnLst>
                                </p:cTn>
                              </p:par>
                              <p:par>
                                <p:cTn id="17" presetID="1" presetClass="entr" presetSubtype="0" fill="hold" grpId="0" nodeType="withEffect" nodePh="1">
                                  <p:stCondLst>
                                    <p:cond delay="0"/>
                                  </p:stCondLst>
                                  <p:endCondLst>
                                    <p:cond evt="begin" delay="0">
                                      <p:tn val="17"/>
                                    </p:cond>
                                  </p:endCondLst>
                                  <p:childTnLst>
                                    <p:set>
                                      <p:cBhvr>
                                        <p:cTn id="18" dur="1" fill="hold">
                                          <p:stCondLst>
                                            <p:cond delay="0"/>
                                          </p:stCondLst>
                                        </p:cTn>
                                        <p:tgtEl>
                                          <p:spTgt spid="107"/>
                                        </p:tgtEl>
                                        <p:attrNameLst>
                                          <p:attrName>style.visibility</p:attrName>
                                        </p:attrNameLst>
                                      </p:cBhvr>
                                      <p:to>
                                        <p:strVal val="visible"/>
                                      </p:to>
                                    </p:set>
                                  </p:childTnLst>
                                </p:cTn>
                              </p:par>
                              <p:par>
                                <p:cTn id="19" presetID="1" presetClass="entr" presetSubtype="0" fill="hold" grpId="0" nodeType="withEffect" nodePh="1">
                                  <p:stCondLst>
                                    <p:cond delay="0"/>
                                  </p:stCondLst>
                                  <p:endCondLst>
                                    <p:cond evt="begin" delay="0">
                                      <p:tn val="19"/>
                                    </p:cond>
                                  </p:endCondLst>
                                  <p:childTnLst>
                                    <p:set>
                                      <p:cBhvr>
                                        <p:cTn id="20" dur="1" fill="hold">
                                          <p:stCondLst>
                                            <p:cond delay="0"/>
                                          </p:stCondLst>
                                        </p:cTn>
                                        <p:tgtEl>
                                          <p:spTgt spid="1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1"/>
                                        </p:tgtEl>
                                        <p:attrNameLst>
                                          <p:attrName>style.visibility</p:attrName>
                                        </p:attrNameLst>
                                      </p:cBhvr>
                                      <p:to>
                                        <p:strVal val="visible"/>
                                      </p:to>
                                    </p:set>
                                  </p:childTnLst>
                                </p:cTn>
                              </p:par>
                              <p:par>
                                <p:cTn id="27" presetID="1" presetClass="entr" presetSubtype="0" fill="hold" grpId="0" nodeType="withEffect" nodePh="1">
                                  <p:stCondLst>
                                    <p:cond delay="0"/>
                                  </p:stCondLst>
                                  <p:endCondLst>
                                    <p:cond evt="begin" delay="0">
                                      <p:tn val="27"/>
                                    </p:cond>
                                  </p:endCondLst>
                                  <p:childTnLst>
                                    <p:set>
                                      <p:cBhvr>
                                        <p:cTn id="28" dur="1" fill="hold">
                                          <p:stCondLst>
                                            <p:cond delay="0"/>
                                          </p:stCondLst>
                                        </p:cTn>
                                        <p:tgtEl>
                                          <p:spTgt spid="112"/>
                                        </p:tgtEl>
                                        <p:attrNameLst>
                                          <p:attrName>style.visibility</p:attrName>
                                        </p:attrNameLst>
                                      </p:cBhvr>
                                      <p:to>
                                        <p:strVal val="visible"/>
                                      </p:to>
                                    </p:set>
                                  </p:childTnLst>
                                </p:cTn>
                              </p:par>
                              <p:par>
                                <p:cTn id="29" presetID="1" presetClass="entr" presetSubtype="0" fill="hold" grpId="0" nodeType="withEffect" nodePh="1">
                                  <p:stCondLst>
                                    <p:cond delay="0"/>
                                  </p:stCondLst>
                                  <p:endCondLst>
                                    <p:cond evt="begin" delay="0">
                                      <p:tn val="29"/>
                                    </p:cond>
                                  </p:endCondLst>
                                  <p:childTnLst>
                                    <p:set>
                                      <p:cBhvr>
                                        <p:cTn id="30" dur="1" fill="hold">
                                          <p:stCondLst>
                                            <p:cond delay="0"/>
                                          </p:stCondLst>
                                        </p:cTn>
                                        <p:tgtEl>
                                          <p:spTgt spid="1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6"/>
                                        </p:tgtEl>
                                        <p:attrNameLst>
                                          <p:attrName>style.visibility</p:attrName>
                                        </p:attrNameLst>
                                      </p:cBhvr>
                                      <p:to>
                                        <p:strVal val="visible"/>
                                      </p:to>
                                    </p:set>
                                  </p:childTnLst>
                                </p:cTn>
                              </p:par>
                              <p:par>
                                <p:cTn id="37" presetID="1" presetClass="entr" presetSubtype="0" fill="hold" grpId="0" nodeType="withEffect" nodePh="1">
                                  <p:stCondLst>
                                    <p:cond delay="0"/>
                                  </p:stCondLst>
                                  <p:endCondLst>
                                    <p:cond evt="begin" delay="0">
                                      <p:tn val="37"/>
                                    </p:cond>
                                  </p:endCondLst>
                                  <p:childTnLst>
                                    <p:set>
                                      <p:cBhvr>
                                        <p:cTn id="38" dur="1" fill="hold">
                                          <p:stCondLst>
                                            <p:cond delay="0"/>
                                          </p:stCondLst>
                                        </p:cTn>
                                        <p:tgtEl>
                                          <p:spTgt spid="117"/>
                                        </p:tgtEl>
                                        <p:attrNameLst>
                                          <p:attrName>style.visibility</p:attrName>
                                        </p:attrNameLst>
                                      </p:cBhvr>
                                      <p:to>
                                        <p:strVal val="visible"/>
                                      </p:to>
                                    </p:set>
                                  </p:childTnLst>
                                </p:cTn>
                              </p:par>
                              <p:par>
                                <p:cTn id="39" presetID="1" presetClass="entr" presetSubtype="0" fill="hold" grpId="0" nodeType="withEffect" nodePh="1">
                                  <p:stCondLst>
                                    <p:cond delay="0"/>
                                  </p:stCondLst>
                                  <p:endCondLst>
                                    <p:cond evt="begin" delay="0">
                                      <p:tn val="39"/>
                                    </p:cond>
                                  </p:endCondLst>
                                  <p:childTnLst>
                                    <p:set>
                                      <p:cBhvr>
                                        <p:cTn id="40" dur="1" fill="hold">
                                          <p:stCondLst>
                                            <p:cond delay="0"/>
                                          </p:stCondLst>
                                        </p:cTn>
                                        <p:tgtEl>
                                          <p:spTgt spid="1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0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7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7" presetClass="emph" presetSubtype="0" fill="remove" grpId="1" nodeType="clickEffect">
                                  <p:stCondLst>
                                    <p:cond delay="0"/>
                                  </p:stCondLst>
                                  <p:childTnLst>
                                    <p:animClr clrSpc="rgb" dir="cw">
                                      <p:cBhvr override="childStyle">
                                        <p:cTn id="54" dur="1000" autoRev="1" fill="remove"/>
                                        <p:tgtEl>
                                          <p:spTgt spid="102"/>
                                        </p:tgtEl>
                                        <p:attrNameLst>
                                          <p:attrName>style.color</p:attrName>
                                        </p:attrNameLst>
                                      </p:cBhvr>
                                      <p:to>
                                        <a:srgbClr val="00B050"/>
                                      </p:to>
                                    </p:animClr>
                                    <p:animClr clrSpc="rgb" dir="cw">
                                      <p:cBhvr>
                                        <p:cTn id="55" dur="1000" autoRev="1" fill="remove"/>
                                        <p:tgtEl>
                                          <p:spTgt spid="102"/>
                                        </p:tgtEl>
                                        <p:attrNameLst>
                                          <p:attrName>fillcolor</p:attrName>
                                        </p:attrNameLst>
                                      </p:cBhvr>
                                      <p:to>
                                        <a:srgbClr val="00B050"/>
                                      </p:to>
                                    </p:animClr>
                                    <p:set>
                                      <p:cBhvr>
                                        <p:cTn id="56" dur="1000" autoRev="1" fill="remove"/>
                                        <p:tgtEl>
                                          <p:spTgt spid="102"/>
                                        </p:tgtEl>
                                        <p:attrNameLst>
                                          <p:attrName>fill.type</p:attrName>
                                        </p:attrNameLst>
                                      </p:cBhvr>
                                      <p:to>
                                        <p:strVal val="solid"/>
                                      </p:to>
                                    </p:set>
                                    <p:set>
                                      <p:cBhvr>
                                        <p:cTn id="57" dur="1000" autoRev="1" fill="remove"/>
                                        <p:tgtEl>
                                          <p:spTgt spid="102"/>
                                        </p:tgtEl>
                                        <p:attrNameLst>
                                          <p:attrName>fill.on</p:attrName>
                                        </p:attrNameLst>
                                      </p:cBhvr>
                                      <p:to>
                                        <p:strVal val="tru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22"/>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23"/>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124"/>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25"/>
                                        </p:tgtEl>
                                        <p:attrNameLst>
                                          <p:attrName>style.visibility</p:attrName>
                                        </p:attrNameLst>
                                      </p:cBhvr>
                                      <p:to>
                                        <p:strVal val="visible"/>
                                      </p:to>
                                    </p:set>
                                  </p:childTnLst>
                                </p:cTn>
                              </p:par>
                              <p:par>
                                <p:cTn id="68" presetID="1" presetClass="entr" presetSubtype="0" fill="hold" grpId="0" nodeType="withEffect" nodePh="1">
                                  <p:stCondLst>
                                    <p:cond delay="0"/>
                                  </p:stCondLst>
                                  <p:endCondLst>
                                    <p:cond evt="begin" delay="0">
                                      <p:tn val="68"/>
                                    </p:cond>
                                  </p:endCondLst>
                                  <p:childTnLst>
                                    <p:set>
                                      <p:cBhvr>
                                        <p:cTn id="69" dur="1" fill="hold">
                                          <p:stCondLst>
                                            <p:cond delay="0"/>
                                          </p:stCondLst>
                                        </p:cTn>
                                        <p:tgtEl>
                                          <p:spTgt spid="126"/>
                                        </p:tgtEl>
                                        <p:attrNameLst>
                                          <p:attrName>style.visibility</p:attrName>
                                        </p:attrNameLst>
                                      </p:cBhvr>
                                      <p:to>
                                        <p:strVal val="visible"/>
                                      </p:to>
                                    </p:set>
                                  </p:childTnLst>
                                </p:cTn>
                              </p:par>
                              <p:par>
                                <p:cTn id="70" presetID="1" presetClass="entr" presetSubtype="0" fill="hold" grpId="0" nodeType="withEffect" nodePh="1">
                                  <p:stCondLst>
                                    <p:cond delay="0"/>
                                  </p:stCondLst>
                                  <p:endCondLst>
                                    <p:cond evt="begin" delay="0">
                                      <p:tn val="70"/>
                                    </p:cond>
                                  </p:endCondLst>
                                  <p:childTnLst>
                                    <p:set>
                                      <p:cBhvr>
                                        <p:cTn id="71" dur="1" fill="hold">
                                          <p:stCondLst>
                                            <p:cond delay="0"/>
                                          </p:stCondLst>
                                        </p:cTn>
                                        <p:tgtEl>
                                          <p:spTgt spid="127"/>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21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12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30"/>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31"/>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132"/>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133"/>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34"/>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35"/>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36"/>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37"/>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138"/>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39"/>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40"/>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41"/>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42"/>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43"/>
                                        </p:tgtEl>
                                        <p:attrNameLst>
                                          <p:attrName>style.visibility</p:attrName>
                                        </p:attrNameLst>
                                      </p:cBhvr>
                                      <p:to>
                                        <p:strVal val="visible"/>
                                      </p:to>
                                    </p:set>
                                  </p:childTnLst>
                                </p:cTn>
                              </p:par>
                              <p:par>
                                <p:cTn id="104" presetID="1" presetClass="entr" presetSubtype="0" fill="hold" grpId="0" nodeType="withEffect" nodePh="1">
                                  <p:stCondLst>
                                    <p:cond delay="0"/>
                                  </p:stCondLst>
                                  <p:endCondLst>
                                    <p:cond evt="begin" delay="0">
                                      <p:tn val="104"/>
                                    </p:cond>
                                  </p:endCondLst>
                                  <p:childTnLst>
                                    <p:set>
                                      <p:cBhvr>
                                        <p:cTn id="105" dur="1" fill="hold">
                                          <p:stCondLst>
                                            <p:cond delay="0"/>
                                          </p:stCondLst>
                                        </p:cTn>
                                        <p:tgtEl>
                                          <p:spTgt spid="144"/>
                                        </p:tgtEl>
                                        <p:attrNameLst>
                                          <p:attrName>style.visibility</p:attrName>
                                        </p:attrNameLst>
                                      </p:cBhvr>
                                      <p:to>
                                        <p:strVal val="visible"/>
                                      </p:to>
                                    </p:set>
                                  </p:childTnLst>
                                </p:cTn>
                              </p:par>
                              <p:par>
                                <p:cTn id="106" presetID="1" presetClass="entr" presetSubtype="0" fill="hold" grpId="0" nodeType="withEffect" nodePh="1">
                                  <p:stCondLst>
                                    <p:cond delay="0"/>
                                  </p:stCondLst>
                                  <p:endCondLst>
                                    <p:cond evt="begin" delay="0">
                                      <p:tn val="106"/>
                                    </p:cond>
                                  </p:endCondLst>
                                  <p:childTnLst>
                                    <p:set>
                                      <p:cBhvr>
                                        <p:cTn id="107" dur="1" fill="hold">
                                          <p:stCondLst>
                                            <p:cond delay="0"/>
                                          </p:stCondLst>
                                        </p:cTn>
                                        <p:tgtEl>
                                          <p:spTgt spid="145"/>
                                        </p:tgtEl>
                                        <p:attrNameLst>
                                          <p:attrName>style.visibility</p:attrName>
                                        </p:attrNameLst>
                                      </p:cBhvr>
                                      <p:to>
                                        <p:strVal val="visible"/>
                                      </p:to>
                                    </p:set>
                                  </p:childTnLst>
                                </p:cTn>
                              </p:par>
                              <p:par>
                                <p:cTn id="108" presetID="1" presetClass="entr" presetSubtype="0" fill="hold" nodeType="withEffect">
                                  <p:stCondLst>
                                    <p:cond delay="0"/>
                                  </p:stCondLst>
                                  <p:childTnLst>
                                    <p:set>
                                      <p:cBhvr>
                                        <p:cTn id="109" dur="1" fill="hold">
                                          <p:stCondLst>
                                            <p:cond delay="0"/>
                                          </p:stCondLst>
                                        </p:cTn>
                                        <p:tgtEl>
                                          <p:spTgt spid="235"/>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147"/>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48"/>
                                        </p:tgtEl>
                                        <p:attrNameLst>
                                          <p:attrName>style.visibility</p:attrName>
                                        </p:attrNameLst>
                                      </p:cBhvr>
                                      <p:to>
                                        <p:strVal val="visible"/>
                                      </p:to>
                                    </p:set>
                                  </p:childTnLst>
                                </p:cTn>
                              </p:par>
                              <p:par>
                                <p:cTn id="114" presetID="1" presetClass="entr" presetSubtype="0" fill="hold" grpId="0" nodeType="withEffect" nodePh="1">
                                  <p:stCondLst>
                                    <p:cond delay="0"/>
                                  </p:stCondLst>
                                  <p:endCondLst>
                                    <p:cond evt="begin" delay="0">
                                      <p:tn val="114"/>
                                    </p:cond>
                                  </p:endCondLst>
                                  <p:childTnLst>
                                    <p:set>
                                      <p:cBhvr>
                                        <p:cTn id="115" dur="1" fill="hold">
                                          <p:stCondLst>
                                            <p:cond delay="0"/>
                                          </p:stCondLst>
                                        </p:cTn>
                                        <p:tgtEl>
                                          <p:spTgt spid="149"/>
                                        </p:tgtEl>
                                        <p:attrNameLst>
                                          <p:attrName>style.visibility</p:attrName>
                                        </p:attrNameLst>
                                      </p:cBhvr>
                                      <p:to>
                                        <p:strVal val="visible"/>
                                      </p:to>
                                    </p:set>
                                  </p:childTnLst>
                                </p:cTn>
                              </p:par>
                              <p:par>
                                <p:cTn id="116" presetID="1" presetClass="entr" presetSubtype="0" fill="hold" grpId="0" nodeType="withEffect" nodePh="1">
                                  <p:stCondLst>
                                    <p:cond delay="0"/>
                                  </p:stCondLst>
                                  <p:endCondLst>
                                    <p:cond evt="begin" delay="0">
                                      <p:tn val="116"/>
                                    </p:cond>
                                  </p:endCondLst>
                                  <p:childTnLst>
                                    <p:set>
                                      <p:cBhvr>
                                        <p:cTn id="117" dur="1" fill="hold">
                                          <p:stCondLst>
                                            <p:cond delay="0"/>
                                          </p:stCondLst>
                                        </p:cTn>
                                        <p:tgtEl>
                                          <p:spTgt spid="150"/>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240"/>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152"/>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153"/>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154"/>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155"/>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156"/>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157"/>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158"/>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159"/>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160"/>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161"/>
                                        </p:tgtEl>
                                        <p:attrNameLst>
                                          <p:attrName>style.visibility</p:attrName>
                                        </p:attrNameLst>
                                      </p:cBhvr>
                                      <p:to>
                                        <p:strVal val="visible"/>
                                      </p:to>
                                    </p:set>
                                  </p:childTnLst>
                                </p:cTn>
                              </p:par>
                              <p:par>
                                <p:cTn id="140" presetID="1" presetClass="entr" presetSubtype="0" fill="hold" grpId="0" nodeType="withEffect">
                                  <p:stCondLst>
                                    <p:cond delay="0"/>
                                  </p:stCondLst>
                                  <p:childTnLst>
                                    <p:set>
                                      <p:cBhvr>
                                        <p:cTn id="141" dur="1" fill="hold">
                                          <p:stCondLst>
                                            <p:cond delay="0"/>
                                          </p:stCondLst>
                                        </p:cTn>
                                        <p:tgtEl>
                                          <p:spTgt spid="162"/>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163"/>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164"/>
                                        </p:tgtEl>
                                        <p:attrNameLst>
                                          <p:attrName>style.visibility</p:attrName>
                                        </p:attrNameLst>
                                      </p:cBhvr>
                                      <p:to>
                                        <p:strVal val="visible"/>
                                      </p:to>
                                    </p:set>
                                  </p:childTnLst>
                                </p:cTn>
                              </p:par>
                              <p:par>
                                <p:cTn id="146" presetID="1" presetClass="entr" presetSubtype="0" fill="hold" grpId="0" nodeType="withEffect">
                                  <p:stCondLst>
                                    <p:cond delay="0"/>
                                  </p:stCondLst>
                                  <p:childTnLst>
                                    <p:set>
                                      <p:cBhvr>
                                        <p:cTn id="147" dur="1" fill="hold">
                                          <p:stCondLst>
                                            <p:cond delay="0"/>
                                          </p:stCondLst>
                                        </p:cTn>
                                        <p:tgtEl>
                                          <p:spTgt spid="165"/>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166"/>
                                        </p:tgtEl>
                                        <p:attrNameLst>
                                          <p:attrName>style.visibility</p:attrName>
                                        </p:attrNameLst>
                                      </p:cBhvr>
                                      <p:to>
                                        <p:strVal val="visible"/>
                                      </p:to>
                                    </p:set>
                                  </p:childTnLst>
                                </p:cTn>
                              </p:par>
                              <p:par>
                                <p:cTn id="150" presetID="1" presetClass="entr" presetSubtype="0" fill="hold" grpId="0" nodeType="withEffect" nodePh="1">
                                  <p:stCondLst>
                                    <p:cond delay="0"/>
                                  </p:stCondLst>
                                  <p:endCondLst>
                                    <p:cond evt="begin" delay="0">
                                      <p:tn val="150"/>
                                    </p:cond>
                                  </p:endCondLst>
                                  <p:childTnLst>
                                    <p:set>
                                      <p:cBhvr>
                                        <p:cTn id="151" dur="1" fill="hold">
                                          <p:stCondLst>
                                            <p:cond delay="0"/>
                                          </p:stCondLst>
                                        </p:cTn>
                                        <p:tgtEl>
                                          <p:spTgt spid="167"/>
                                        </p:tgtEl>
                                        <p:attrNameLst>
                                          <p:attrName>style.visibility</p:attrName>
                                        </p:attrNameLst>
                                      </p:cBhvr>
                                      <p:to>
                                        <p:strVal val="visible"/>
                                      </p:to>
                                    </p:set>
                                  </p:childTnLst>
                                </p:cTn>
                              </p:par>
                              <p:par>
                                <p:cTn id="152" presetID="1" presetClass="entr" presetSubtype="0" fill="hold" grpId="0" nodeType="withEffect" nodePh="1">
                                  <p:stCondLst>
                                    <p:cond delay="0"/>
                                  </p:stCondLst>
                                  <p:endCondLst>
                                    <p:cond evt="begin" delay="0">
                                      <p:tn val="152"/>
                                    </p:cond>
                                  </p:endCondLst>
                                  <p:childTnLst>
                                    <p:set>
                                      <p:cBhvr>
                                        <p:cTn id="153" dur="1" fill="hold">
                                          <p:stCondLst>
                                            <p:cond delay="0"/>
                                          </p:stCondLst>
                                        </p:cTn>
                                        <p:tgtEl>
                                          <p:spTgt spid="168"/>
                                        </p:tgtEl>
                                        <p:attrNameLst>
                                          <p:attrName>style.visibility</p:attrName>
                                        </p:attrNameLst>
                                      </p:cBhvr>
                                      <p:to>
                                        <p:strVal val="visible"/>
                                      </p:to>
                                    </p:set>
                                  </p:childTnLst>
                                </p:cTn>
                              </p:par>
                              <p:par>
                                <p:cTn id="154" presetID="1" presetClass="entr" presetSubtype="0" fill="hold" nodeType="withEffect">
                                  <p:stCondLst>
                                    <p:cond delay="0"/>
                                  </p:stCondLst>
                                  <p:childTnLst>
                                    <p:set>
                                      <p:cBhvr>
                                        <p:cTn id="155" dur="1" fill="hold">
                                          <p:stCondLst>
                                            <p:cond delay="0"/>
                                          </p:stCondLst>
                                        </p:cTn>
                                        <p:tgtEl>
                                          <p:spTgt spid="258"/>
                                        </p:tgtEl>
                                        <p:attrNameLst>
                                          <p:attrName>style.visibility</p:attrName>
                                        </p:attrNameLst>
                                      </p:cBhvr>
                                      <p:to>
                                        <p:strVal val="visible"/>
                                      </p:to>
                                    </p:set>
                                  </p:childTnLst>
                                </p:cTn>
                              </p:par>
                              <p:par>
                                <p:cTn id="156" presetID="1" presetClass="entr" presetSubtype="0" fill="hold" grpId="0" nodeType="withEffect">
                                  <p:stCondLst>
                                    <p:cond delay="0"/>
                                  </p:stCondLst>
                                  <p:childTnLst>
                                    <p:set>
                                      <p:cBhvr>
                                        <p:cTn id="157" dur="1" fill="hold">
                                          <p:stCondLst>
                                            <p:cond delay="0"/>
                                          </p:stCondLst>
                                        </p:cTn>
                                        <p:tgtEl>
                                          <p:spTgt spid="170"/>
                                        </p:tgtEl>
                                        <p:attrNameLst>
                                          <p:attrName>style.visibility</p:attrName>
                                        </p:attrNameLst>
                                      </p:cBhvr>
                                      <p:to>
                                        <p:strVal val="visible"/>
                                      </p:to>
                                    </p:set>
                                  </p:childTnLst>
                                </p:cTn>
                              </p:par>
                              <p:par>
                                <p:cTn id="158" presetID="1" presetClass="entr" presetSubtype="0" fill="hold" grpId="0" nodeType="withEffect">
                                  <p:stCondLst>
                                    <p:cond delay="0"/>
                                  </p:stCondLst>
                                  <p:childTnLst>
                                    <p:set>
                                      <p:cBhvr>
                                        <p:cTn id="159" dur="1" fill="hold">
                                          <p:stCondLst>
                                            <p:cond delay="0"/>
                                          </p:stCondLst>
                                        </p:cTn>
                                        <p:tgtEl>
                                          <p:spTgt spid="171"/>
                                        </p:tgtEl>
                                        <p:attrNameLst>
                                          <p:attrName>style.visibility</p:attrName>
                                        </p:attrNameLst>
                                      </p:cBhvr>
                                      <p:to>
                                        <p:strVal val="visible"/>
                                      </p:to>
                                    </p:set>
                                  </p:childTnLst>
                                </p:cTn>
                              </p:par>
                              <p:par>
                                <p:cTn id="160" presetID="1" presetClass="entr" presetSubtype="0" fill="hold" grpId="0" nodeType="withEffect" nodePh="1">
                                  <p:stCondLst>
                                    <p:cond delay="0"/>
                                  </p:stCondLst>
                                  <p:endCondLst>
                                    <p:cond evt="begin" delay="0">
                                      <p:tn val="160"/>
                                    </p:cond>
                                  </p:endCondLst>
                                  <p:childTnLst>
                                    <p:set>
                                      <p:cBhvr>
                                        <p:cTn id="161" dur="1" fill="hold">
                                          <p:stCondLst>
                                            <p:cond delay="0"/>
                                          </p:stCondLst>
                                        </p:cTn>
                                        <p:tgtEl>
                                          <p:spTgt spid="172"/>
                                        </p:tgtEl>
                                        <p:attrNameLst>
                                          <p:attrName>style.visibility</p:attrName>
                                        </p:attrNameLst>
                                      </p:cBhvr>
                                      <p:to>
                                        <p:strVal val="visible"/>
                                      </p:to>
                                    </p:set>
                                  </p:childTnLst>
                                </p:cTn>
                              </p:par>
                              <p:par>
                                <p:cTn id="162" presetID="1" presetClass="entr" presetSubtype="0" fill="hold" grpId="0" nodeType="withEffect" nodePh="1">
                                  <p:stCondLst>
                                    <p:cond delay="0"/>
                                  </p:stCondLst>
                                  <p:endCondLst>
                                    <p:cond evt="begin" delay="0">
                                      <p:tn val="162"/>
                                    </p:cond>
                                  </p:endCondLst>
                                  <p:childTnLst>
                                    <p:set>
                                      <p:cBhvr>
                                        <p:cTn id="163" dur="1" fill="hold">
                                          <p:stCondLst>
                                            <p:cond delay="0"/>
                                          </p:stCondLst>
                                        </p:cTn>
                                        <p:tgtEl>
                                          <p:spTgt spid="173"/>
                                        </p:tgtEl>
                                        <p:attrNameLst>
                                          <p:attrName>style.visibility</p:attrName>
                                        </p:attrNameLst>
                                      </p:cBhvr>
                                      <p:to>
                                        <p:strVal val="visible"/>
                                      </p:to>
                                    </p:set>
                                  </p:childTnLst>
                                </p:cTn>
                              </p:par>
                              <p:par>
                                <p:cTn id="164" presetID="1" presetClass="entr" presetSubtype="0" fill="hold" nodeType="withEffect">
                                  <p:stCondLst>
                                    <p:cond delay="0"/>
                                  </p:stCondLst>
                                  <p:childTnLst>
                                    <p:set>
                                      <p:cBhvr>
                                        <p:cTn id="165" dur="1" fill="hold">
                                          <p:stCondLst>
                                            <p:cond delay="0"/>
                                          </p:stCondLst>
                                        </p:cTn>
                                        <p:tgtEl>
                                          <p:spTgt spid="263"/>
                                        </p:tgtEl>
                                        <p:attrNameLst>
                                          <p:attrName>style.visibility</p:attrName>
                                        </p:attrNameLst>
                                      </p:cBhvr>
                                      <p:to>
                                        <p:strVal val="visible"/>
                                      </p:to>
                                    </p:set>
                                  </p:childTnLst>
                                </p:cTn>
                              </p:par>
                              <p:par>
                                <p:cTn id="166" presetID="1" presetClass="entr" presetSubtype="0" fill="hold" grpId="0" nodeType="withEffect">
                                  <p:stCondLst>
                                    <p:cond delay="0"/>
                                  </p:stCondLst>
                                  <p:childTnLst>
                                    <p:set>
                                      <p:cBhvr>
                                        <p:cTn id="167" dur="1" fill="hold">
                                          <p:stCondLst>
                                            <p:cond delay="0"/>
                                          </p:stCondLst>
                                        </p:cTn>
                                        <p:tgtEl>
                                          <p:spTgt spid="175"/>
                                        </p:tgtEl>
                                        <p:attrNameLst>
                                          <p:attrName>style.visibility</p:attrName>
                                        </p:attrNameLst>
                                      </p:cBhvr>
                                      <p:to>
                                        <p:strVal val="visible"/>
                                      </p:to>
                                    </p:set>
                                  </p:childTnLst>
                                </p:cTn>
                              </p:par>
                              <p:par>
                                <p:cTn id="168" presetID="1" presetClass="entr" presetSubtype="0" fill="hold" grpId="0" nodeType="withEffect" nodePh="1">
                                  <p:stCondLst>
                                    <p:cond delay="0"/>
                                  </p:stCondLst>
                                  <p:endCondLst>
                                    <p:cond evt="begin" delay="0">
                                      <p:tn val="168"/>
                                    </p:cond>
                                  </p:endCondLst>
                                  <p:childTnLst>
                                    <p:set>
                                      <p:cBhvr>
                                        <p:cTn id="169" dur="1" fill="hold">
                                          <p:stCondLst>
                                            <p:cond delay="0"/>
                                          </p:stCondLst>
                                        </p:cTn>
                                        <p:tgtEl>
                                          <p:spTgt spid="176"/>
                                        </p:tgtEl>
                                        <p:attrNameLst>
                                          <p:attrName>style.visibility</p:attrName>
                                        </p:attrNameLst>
                                      </p:cBhvr>
                                      <p:to>
                                        <p:strVal val="visible"/>
                                      </p:to>
                                    </p:set>
                                  </p:childTnLst>
                                </p:cTn>
                              </p:par>
                              <p:par>
                                <p:cTn id="170" presetID="1" presetClass="entr" presetSubtype="0" fill="hold" grpId="0" nodeType="withEffect" nodePh="1">
                                  <p:stCondLst>
                                    <p:cond delay="0"/>
                                  </p:stCondLst>
                                  <p:endCondLst>
                                    <p:cond evt="begin" delay="0">
                                      <p:tn val="170"/>
                                    </p:cond>
                                  </p:endCondLst>
                                  <p:childTnLst>
                                    <p:set>
                                      <p:cBhvr>
                                        <p:cTn id="171" dur="1" fill="hold">
                                          <p:stCondLst>
                                            <p:cond delay="0"/>
                                          </p:stCondLst>
                                        </p:cTn>
                                        <p:tgtEl>
                                          <p:spTgt spid="177"/>
                                        </p:tgtEl>
                                        <p:attrNameLst>
                                          <p:attrName>style.visibility</p:attrName>
                                        </p:attrNameLst>
                                      </p:cBhvr>
                                      <p:to>
                                        <p:strVal val="visible"/>
                                      </p:to>
                                    </p:set>
                                  </p:childTnLst>
                                </p:cTn>
                              </p:par>
                              <p:par>
                                <p:cTn id="172" presetID="1" presetClass="entr" presetSubtype="0" fill="hold" nodeType="withEffect">
                                  <p:stCondLst>
                                    <p:cond delay="0"/>
                                  </p:stCondLst>
                                  <p:childTnLst>
                                    <p:set>
                                      <p:cBhvr>
                                        <p:cTn id="173" dur="1" fill="hold">
                                          <p:stCondLst>
                                            <p:cond delay="0"/>
                                          </p:stCondLst>
                                        </p:cTn>
                                        <p:tgtEl>
                                          <p:spTgt spid="267"/>
                                        </p:tgtEl>
                                        <p:attrNameLst>
                                          <p:attrName>style.visibility</p:attrName>
                                        </p:attrNameLst>
                                      </p:cBhvr>
                                      <p:to>
                                        <p:strVal val="visible"/>
                                      </p:to>
                                    </p:set>
                                  </p:childTnLst>
                                </p:cTn>
                              </p:par>
                              <p:par>
                                <p:cTn id="174" presetID="1" presetClass="entr" presetSubtype="0" fill="hold" grpId="0" nodeType="withEffect" nodePh="1">
                                  <p:stCondLst>
                                    <p:cond delay="0"/>
                                  </p:stCondLst>
                                  <p:endCondLst>
                                    <p:cond evt="begin" delay="0">
                                      <p:tn val="174"/>
                                    </p:cond>
                                  </p:endCondLst>
                                  <p:childTnLst>
                                    <p:set>
                                      <p:cBhvr>
                                        <p:cTn id="175" dur="1" fill="hold">
                                          <p:stCondLst>
                                            <p:cond delay="0"/>
                                          </p:stCondLst>
                                        </p:cTn>
                                        <p:tgtEl>
                                          <p:spTgt spid="179"/>
                                        </p:tgtEl>
                                        <p:attrNameLst>
                                          <p:attrName>style.visibility</p:attrName>
                                        </p:attrNameLst>
                                      </p:cBhvr>
                                      <p:to>
                                        <p:strVal val="visible"/>
                                      </p:to>
                                    </p:set>
                                  </p:childTnLst>
                                </p:cTn>
                              </p:par>
                              <p:par>
                                <p:cTn id="176" presetID="1" presetClass="entr" presetSubtype="0" fill="hold" grpId="0" nodeType="withEffect" nodePh="1">
                                  <p:stCondLst>
                                    <p:cond delay="0"/>
                                  </p:stCondLst>
                                  <p:endCondLst>
                                    <p:cond evt="begin" delay="0">
                                      <p:tn val="176"/>
                                    </p:cond>
                                  </p:endCondLst>
                                  <p:childTnLst>
                                    <p:set>
                                      <p:cBhvr>
                                        <p:cTn id="177" dur="1" fill="hold">
                                          <p:stCondLst>
                                            <p:cond delay="0"/>
                                          </p:stCondLst>
                                        </p:cTn>
                                        <p:tgtEl>
                                          <p:spTgt spid="180"/>
                                        </p:tgtEl>
                                        <p:attrNameLst>
                                          <p:attrName>style.visibility</p:attrName>
                                        </p:attrNameLst>
                                      </p:cBhvr>
                                      <p:to>
                                        <p:strVal val="visible"/>
                                      </p:to>
                                    </p:set>
                                  </p:childTnLst>
                                </p:cTn>
                              </p:par>
                              <p:par>
                                <p:cTn id="178" presetID="1" presetClass="entr" presetSubtype="0" fill="hold" nodeType="withEffect">
                                  <p:stCondLst>
                                    <p:cond delay="0"/>
                                  </p:stCondLst>
                                  <p:childTnLst>
                                    <p:set>
                                      <p:cBhvr>
                                        <p:cTn id="179" dur="1" fill="hold">
                                          <p:stCondLst>
                                            <p:cond delay="0"/>
                                          </p:stCondLst>
                                        </p:cTn>
                                        <p:tgtEl>
                                          <p:spTgt spid="270"/>
                                        </p:tgtEl>
                                        <p:attrNameLst>
                                          <p:attrName>style.visibility</p:attrName>
                                        </p:attrNameLst>
                                      </p:cBhvr>
                                      <p:to>
                                        <p:strVal val="visible"/>
                                      </p:to>
                                    </p:set>
                                  </p:childTnLst>
                                </p:cTn>
                              </p:par>
                              <p:par>
                                <p:cTn id="180" presetID="1" presetClass="entr" presetSubtype="0" fill="hold" grpId="0" nodeType="withEffect">
                                  <p:stCondLst>
                                    <p:cond delay="0"/>
                                  </p:stCondLst>
                                  <p:childTnLst>
                                    <p:set>
                                      <p:cBhvr>
                                        <p:cTn id="181" dur="1" fill="hold">
                                          <p:stCondLst>
                                            <p:cond delay="0"/>
                                          </p:stCondLst>
                                        </p:cTn>
                                        <p:tgtEl>
                                          <p:spTgt spid="182"/>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120"/>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0"/>
      <p:bldP spid="102" grpId="0"/>
      <p:bldP spid="102" grpId="1"/>
      <p:bldP spid="103" grpId="0"/>
      <p:bldP spid="104" grpId="0"/>
      <p:bldP spid="105" grpId="0" animBg="1"/>
      <p:bldP spid="106" grpId="0" animBg="1"/>
      <p:bldP spid="107" grpId="0"/>
      <p:bldP spid="108" grpId="0"/>
      <p:bldP spid="110" grpId="0" animBg="1"/>
      <p:bldP spid="111" grpId="0" animBg="1"/>
      <p:bldP spid="112" grpId="0"/>
      <p:bldP spid="113" grpId="0"/>
      <p:bldP spid="115" grpId="0" animBg="1"/>
      <p:bldP spid="116" grpId="0" animBg="1"/>
      <p:bldP spid="117" grpId="0"/>
      <p:bldP spid="118" grpId="0"/>
      <p:bldP spid="120" grpId="0" animBg="1"/>
      <p:bldP spid="121" grpId="0"/>
      <p:bldP spid="122" grpId="0"/>
      <p:bldP spid="123" grpId="0"/>
      <p:bldP spid="124" grpId="0" animBg="1"/>
      <p:bldP spid="125" grpId="0" animBg="1"/>
      <p:bldP spid="126" grpId="0"/>
      <p:bldP spid="127" grpId="0"/>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p:bldP spid="145" grpId="0"/>
      <p:bldP spid="147" grpId="0" animBg="1"/>
      <p:bldP spid="148" grpId="0" animBg="1"/>
      <p:bldP spid="149" grpId="0"/>
      <p:bldP spid="150" grpId="0"/>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p:bldP spid="168" grpId="0"/>
      <p:bldP spid="170" grpId="0" animBg="1"/>
      <p:bldP spid="171" grpId="0" animBg="1"/>
      <p:bldP spid="172" grpId="0"/>
      <p:bldP spid="173" grpId="0"/>
      <p:bldP spid="175" grpId="0" animBg="1"/>
      <p:bldP spid="176" grpId="0"/>
      <p:bldP spid="177" grpId="0"/>
      <p:bldP spid="179" grpId="0"/>
      <p:bldP spid="180" grpId="0"/>
      <p:bldP spid="182" grpId="0"/>
      <p:bldP spid="186" grpId="0"/>
      <p:bldP spid="187" grpId="0" animBg="1"/>
      <p:bldP spid="18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93B46-D435-400B-3A0F-1214C9EB0DFC}"/>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BE7E48B8-F31E-DA0E-EC51-F6775A3E7631}"/>
              </a:ext>
            </a:extLst>
          </p:cNvPr>
          <p:cNvSpPr>
            <a:spLocks noGrp="1"/>
          </p:cNvSpPr>
          <p:nvPr>
            <p:ph idx="1"/>
          </p:nvPr>
        </p:nvSpPr>
        <p:spPr>
          <a:xfrm>
            <a:off x="325967" y="1057387"/>
            <a:ext cx="11540067" cy="5531518"/>
          </a:xfrm>
        </p:spPr>
        <p:txBody>
          <a:bodyPr>
            <a:normAutofit/>
          </a:bodyPr>
          <a:lstStyle/>
          <a:p>
            <a:r>
              <a:rPr lang="en-US" altLang="zh-CN" dirty="0"/>
              <a:t>Kernel-level profilers impose substantial overhead</a:t>
            </a:r>
          </a:p>
          <a:p>
            <a:pPr lvl="1"/>
            <a:r>
              <a:rPr lang="en-US" altLang="zh-CN" b="1" dirty="0">
                <a:solidFill>
                  <a:srgbClr val="00B050"/>
                </a:solidFill>
              </a:rPr>
              <a:t>CUDA events </a:t>
            </a:r>
            <a:r>
              <a:rPr lang="en-US" altLang="zh-CN" dirty="0"/>
              <a:t>can record timestamps asynchronously</a:t>
            </a:r>
          </a:p>
          <a:p>
            <a:pPr lvl="1"/>
            <a:r>
              <a:rPr lang="en-US" altLang="zh-CN" dirty="0"/>
              <a:t>Unsupported profiling operations can </a:t>
            </a:r>
            <a:r>
              <a:rPr lang="en-US" altLang="zh-CN" b="1" dirty="0">
                <a:solidFill>
                  <a:srgbClr val="C00000"/>
                </a:solidFill>
              </a:rPr>
              <a:t>trigger graph breaks</a:t>
            </a:r>
          </a:p>
          <a:p>
            <a:pPr lvl="1"/>
            <a:r>
              <a:rPr lang="en-US" altLang="zh-CN" dirty="0"/>
              <a:t>Graph breaks </a:t>
            </a:r>
            <a:r>
              <a:rPr lang="en-US" altLang="zh-CN" b="1" dirty="0">
                <a:solidFill>
                  <a:srgbClr val="C00000"/>
                </a:solidFill>
              </a:rPr>
              <a:t>limit kernel fusion </a:t>
            </a:r>
            <a:r>
              <a:rPr lang="en-US" altLang="zh-CN" dirty="0"/>
              <a:t>and </a:t>
            </a:r>
            <a:r>
              <a:rPr lang="en-US" altLang="zh-CN" b="1" dirty="0">
                <a:solidFill>
                  <a:srgbClr val="C00000"/>
                </a:solidFill>
              </a:rPr>
              <a:t>introduce extra kernel launches</a:t>
            </a:r>
          </a:p>
        </p:txBody>
      </p:sp>
      <p:sp>
        <p:nvSpPr>
          <p:cNvPr id="3" name="灯片编号占位符 2">
            <a:extLst>
              <a:ext uri="{FF2B5EF4-FFF2-40B4-BE49-F238E27FC236}">
                <a16:creationId xmlns:a16="http://schemas.microsoft.com/office/drawing/2014/main" id="{1E05A82A-E7E8-DED3-9A5F-3AA0AD2FD679}"/>
              </a:ext>
            </a:extLst>
          </p:cNvPr>
          <p:cNvSpPr>
            <a:spLocks noGrp="1"/>
          </p:cNvSpPr>
          <p:nvPr>
            <p:ph type="sldNum" sz="quarter" idx="12"/>
          </p:nvPr>
        </p:nvSpPr>
        <p:spPr/>
        <p:txBody>
          <a:bodyPr/>
          <a:lstStyle/>
          <a:p>
            <a:fld id="{84BCC322-D5A9-47A8-A5BE-5D9C2195FFDA}" type="slidenum">
              <a:rPr lang="zh-CN" altLang="en-US" smtClean="0"/>
              <a:pPr/>
              <a:t>7</a:t>
            </a:fld>
            <a:endParaRPr lang="zh-CN" altLang="en-US" dirty="0"/>
          </a:p>
        </p:txBody>
      </p:sp>
      <p:sp>
        <p:nvSpPr>
          <p:cNvPr id="5" name="标题 4">
            <a:extLst>
              <a:ext uri="{FF2B5EF4-FFF2-40B4-BE49-F238E27FC236}">
                <a16:creationId xmlns:a16="http://schemas.microsoft.com/office/drawing/2014/main" id="{1801E4A4-447A-113D-E184-5747A220384A}"/>
              </a:ext>
            </a:extLst>
          </p:cNvPr>
          <p:cNvSpPr>
            <a:spLocks noGrp="1"/>
          </p:cNvSpPr>
          <p:nvPr>
            <p:ph type="title"/>
          </p:nvPr>
        </p:nvSpPr>
        <p:spPr/>
        <p:txBody>
          <a:bodyPr/>
          <a:lstStyle/>
          <a:p>
            <a:r>
              <a:rPr lang="en-US" altLang="zh-CN" dirty="0"/>
              <a:t>2. Motivation</a:t>
            </a:r>
            <a:endParaRPr lang="zh-CN" altLang="en-US" dirty="0"/>
          </a:p>
        </p:txBody>
      </p:sp>
      <p:pic>
        <p:nvPicPr>
          <p:cNvPr id="4" name="图片 3">
            <a:extLst>
              <a:ext uri="{FF2B5EF4-FFF2-40B4-BE49-F238E27FC236}">
                <a16:creationId xmlns:a16="http://schemas.microsoft.com/office/drawing/2014/main" id="{42F20C92-D019-336F-95AB-EC476651528E}"/>
              </a:ext>
            </a:extLst>
          </p:cNvPr>
          <p:cNvPicPr>
            <a:picLocks noChangeAspect="1"/>
          </p:cNvPicPr>
          <p:nvPr/>
        </p:nvPicPr>
        <p:blipFill>
          <a:blip r:embed="rId3"/>
          <a:stretch>
            <a:fillRect/>
          </a:stretch>
        </p:blipFill>
        <p:spPr>
          <a:xfrm>
            <a:off x="3962107" y="3429000"/>
            <a:ext cx="4150193" cy="2994221"/>
          </a:xfrm>
          <a:prstGeom prst="rect">
            <a:avLst/>
          </a:prstGeom>
        </p:spPr>
      </p:pic>
      <p:sp>
        <p:nvSpPr>
          <p:cNvPr id="7" name="文本框 6">
            <a:extLst>
              <a:ext uri="{FF2B5EF4-FFF2-40B4-BE49-F238E27FC236}">
                <a16:creationId xmlns:a16="http://schemas.microsoft.com/office/drawing/2014/main" id="{6252AD13-197A-5AF2-A569-D95A180890E2}"/>
              </a:ext>
            </a:extLst>
          </p:cNvPr>
          <p:cNvSpPr txBox="1"/>
          <p:nvPr/>
        </p:nvSpPr>
        <p:spPr>
          <a:xfrm>
            <a:off x="8689412" y="5151991"/>
            <a:ext cx="1801455" cy="461665"/>
          </a:xfrm>
          <a:prstGeom prst="rect">
            <a:avLst/>
          </a:prstGeom>
          <a:noFill/>
        </p:spPr>
        <p:txBody>
          <a:bodyPr wrap="none" rtlCol="0">
            <a:spAutoFit/>
          </a:bodyPr>
          <a:lstStyle/>
          <a:p>
            <a:r>
              <a:rPr lang="en-US" altLang="zh-CN" sz="2400" dirty="0"/>
              <a:t>CUDA events</a:t>
            </a:r>
            <a:endParaRPr lang="zh-CN" altLang="en-US" sz="2400" dirty="0"/>
          </a:p>
        </p:txBody>
      </p:sp>
      <p:cxnSp>
        <p:nvCxnSpPr>
          <p:cNvPr id="9" name="直接箭头连接符 8">
            <a:extLst>
              <a:ext uri="{FF2B5EF4-FFF2-40B4-BE49-F238E27FC236}">
                <a16:creationId xmlns:a16="http://schemas.microsoft.com/office/drawing/2014/main" id="{319EA990-50A4-29BD-AD18-7AD12437256B}"/>
              </a:ext>
            </a:extLst>
          </p:cNvPr>
          <p:cNvCxnSpPr>
            <a:cxnSpLocks/>
            <a:stCxn id="7" idx="1"/>
          </p:cNvCxnSpPr>
          <p:nvPr/>
        </p:nvCxnSpPr>
        <p:spPr>
          <a:xfrm flipH="1" flipV="1">
            <a:off x="6902414" y="5019419"/>
            <a:ext cx="1786998" cy="363405"/>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pic>
        <p:nvPicPr>
          <p:cNvPr id="12" name="图片 11">
            <a:extLst>
              <a:ext uri="{FF2B5EF4-FFF2-40B4-BE49-F238E27FC236}">
                <a16:creationId xmlns:a16="http://schemas.microsoft.com/office/drawing/2014/main" id="{16761998-731A-EF8C-C5F5-9E0ACA8748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069619" y="4772848"/>
            <a:ext cx="282518" cy="282518"/>
          </a:xfrm>
          <a:prstGeom prst="rect">
            <a:avLst/>
          </a:prstGeom>
        </p:spPr>
      </p:pic>
      <p:sp>
        <p:nvSpPr>
          <p:cNvPr id="14" name="文本框 13">
            <a:extLst>
              <a:ext uri="{FF2B5EF4-FFF2-40B4-BE49-F238E27FC236}">
                <a16:creationId xmlns:a16="http://schemas.microsoft.com/office/drawing/2014/main" id="{4CA8398D-02B5-A9D7-7293-7BAA19D2A10A}"/>
              </a:ext>
            </a:extLst>
          </p:cNvPr>
          <p:cNvSpPr txBox="1"/>
          <p:nvPr/>
        </p:nvSpPr>
        <p:spPr>
          <a:xfrm>
            <a:off x="8279505" y="4524642"/>
            <a:ext cx="2168671" cy="461665"/>
          </a:xfrm>
          <a:prstGeom prst="rect">
            <a:avLst/>
          </a:prstGeom>
          <a:noFill/>
        </p:spPr>
        <p:txBody>
          <a:bodyPr wrap="none" rtlCol="0">
            <a:spAutoFit/>
          </a:bodyPr>
          <a:lstStyle/>
          <a:p>
            <a:r>
              <a:rPr lang="en-US" altLang="zh-CN" sz="2400" dirty="0"/>
              <a:t>Graph breakage</a:t>
            </a:r>
            <a:endParaRPr lang="zh-CN" altLang="en-US" sz="2400" dirty="0"/>
          </a:p>
        </p:txBody>
      </p:sp>
      <p:cxnSp>
        <p:nvCxnSpPr>
          <p:cNvPr id="16" name="直接连接符 15">
            <a:extLst>
              <a:ext uri="{FF2B5EF4-FFF2-40B4-BE49-F238E27FC236}">
                <a16:creationId xmlns:a16="http://schemas.microsoft.com/office/drawing/2014/main" id="{4B901564-45E7-BBFB-F9E3-08CC919C3C51}"/>
              </a:ext>
            </a:extLst>
          </p:cNvPr>
          <p:cNvCxnSpPr>
            <a:stCxn id="12" idx="1"/>
            <a:endCxn id="14" idx="1"/>
          </p:cNvCxnSpPr>
          <p:nvPr/>
        </p:nvCxnSpPr>
        <p:spPr>
          <a:xfrm flipV="1">
            <a:off x="7352137" y="4755475"/>
            <a:ext cx="927368" cy="158632"/>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19" name="文本框 18">
            <a:extLst>
              <a:ext uri="{FF2B5EF4-FFF2-40B4-BE49-F238E27FC236}">
                <a16:creationId xmlns:a16="http://schemas.microsoft.com/office/drawing/2014/main" id="{D9BC58CC-9A94-3ADB-AC66-12F1F86BAC9F}"/>
              </a:ext>
            </a:extLst>
          </p:cNvPr>
          <p:cNvSpPr txBox="1"/>
          <p:nvPr/>
        </p:nvSpPr>
        <p:spPr>
          <a:xfrm>
            <a:off x="4952867" y="6356118"/>
            <a:ext cx="2238113" cy="461665"/>
          </a:xfrm>
          <a:prstGeom prst="rect">
            <a:avLst/>
          </a:prstGeom>
          <a:noFill/>
        </p:spPr>
        <p:txBody>
          <a:bodyPr wrap="none" rtlCol="0">
            <a:spAutoFit/>
          </a:bodyPr>
          <a:lstStyle/>
          <a:p>
            <a:r>
              <a:rPr lang="en-US" altLang="zh-CN" sz="2400" dirty="0"/>
              <a:t>Graph execution</a:t>
            </a:r>
            <a:endParaRPr lang="zh-CN" altLang="en-US" sz="2400" dirty="0"/>
          </a:p>
        </p:txBody>
      </p:sp>
    </p:spTree>
    <p:extLst>
      <p:ext uri="{BB962C8B-B14F-4D97-AF65-F5344CB8AC3E}">
        <p14:creationId xmlns:p14="http://schemas.microsoft.com/office/powerpoint/2010/main" val="372282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C6713-F66F-3C1D-5DB4-A9A8DC609F00}"/>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AC1A0601-89FC-6417-DB0E-80C5FB20EC76}"/>
              </a:ext>
            </a:extLst>
          </p:cNvPr>
          <p:cNvSpPr>
            <a:spLocks noGrp="1"/>
          </p:cNvSpPr>
          <p:nvPr>
            <p:ph idx="1"/>
          </p:nvPr>
        </p:nvSpPr>
        <p:spPr>
          <a:xfrm>
            <a:off x="325967" y="1057387"/>
            <a:ext cx="11540067" cy="5531518"/>
          </a:xfrm>
        </p:spPr>
        <p:txBody>
          <a:bodyPr>
            <a:normAutofit/>
          </a:bodyPr>
          <a:lstStyle/>
          <a:p>
            <a:r>
              <a:rPr lang="en-US" altLang="zh-CN" dirty="0"/>
              <a:t>Kernel-level profilers impose substantial overhead</a:t>
            </a:r>
          </a:p>
          <a:p>
            <a:pPr lvl="1"/>
            <a:r>
              <a:rPr lang="en-US" altLang="zh-CN" dirty="0"/>
              <a:t>Overhead per trace point across profilers</a:t>
            </a:r>
          </a:p>
        </p:txBody>
      </p:sp>
      <p:sp>
        <p:nvSpPr>
          <p:cNvPr id="3" name="灯片编号占位符 2">
            <a:extLst>
              <a:ext uri="{FF2B5EF4-FFF2-40B4-BE49-F238E27FC236}">
                <a16:creationId xmlns:a16="http://schemas.microsoft.com/office/drawing/2014/main" id="{C6102625-8FA2-D5BE-B5FD-92327344F5E0}"/>
              </a:ext>
            </a:extLst>
          </p:cNvPr>
          <p:cNvSpPr>
            <a:spLocks noGrp="1"/>
          </p:cNvSpPr>
          <p:nvPr>
            <p:ph type="sldNum" sz="quarter" idx="12"/>
          </p:nvPr>
        </p:nvSpPr>
        <p:spPr/>
        <p:txBody>
          <a:bodyPr/>
          <a:lstStyle/>
          <a:p>
            <a:fld id="{84BCC322-D5A9-47A8-A5BE-5D9C2195FFDA}" type="slidenum">
              <a:rPr lang="zh-CN" altLang="en-US" smtClean="0"/>
              <a:pPr/>
              <a:t>8</a:t>
            </a:fld>
            <a:endParaRPr lang="zh-CN" altLang="en-US" dirty="0"/>
          </a:p>
        </p:txBody>
      </p:sp>
      <p:sp>
        <p:nvSpPr>
          <p:cNvPr id="5" name="标题 4">
            <a:extLst>
              <a:ext uri="{FF2B5EF4-FFF2-40B4-BE49-F238E27FC236}">
                <a16:creationId xmlns:a16="http://schemas.microsoft.com/office/drawing/2014/main" id="{80350AD1-07FD-8D06-51ED-67BC838BA0EC}"/>
              </a:ext>
            </a:extLst>
          </p:cNvPr>
          <p:cNvSpPr>
            <a:spLocks noGrp="1"/>
          </p:cNvSpPr>
          <p:nvPr>
            <p:ph type="title"/>
          </p:nvPr>
        </p:nvSpPr>
        <p:spPr/>
        <p:txBody>
          <a:bodyPr/>
          <a:lstStyle/>
          <a:p>
            <a:r>
              <a:rPr lang="en-US" altLang="zh-CN" dirty="0"/>
              <a:t>2. Motivation</a:t>
            </a:r>
            <a:endParaRPr lang="zh-CN" altLang="en-US" dirty="0"/>
          </a:p>
        </p:txBody>
      </p:sp>
      <p:pic>
        <p:nvPicPr>
          <p:cNvPr id="8" name="图片 7">
            <a:extLst>
              <a:ext uri="{FF2B5EF4-FFF2-40B4-BE49-F238E27FC236}">
                <a16:creationId xmlns:a16="http://schemas.microsoft.com/office/drawing/2014/main" id="{D558E08D-26B2-B56B-E50D-64694E83539B}"/>
              </a:ext>
            </a:extLst>
          </p:cNvPr>
          <p:cNvPicPr>
            <a:picLocks noChangeAspect="1"/>
          </p:cNvPicPr>
          <p:nvPr/>
        </p:nvPicPr>
        <p:blipFill>
          <a:blip r:embed="rId3"/>
          <a:stretch>
            <a:fillRect/>
          </a:stretch>
        </p:blipFill>
        <p:spPr>
          <a:xfrm>
            <a:off x="700408" y="2566040"/>
            <a:ext cx="4426959" cy="3194332"/>
          </a:xfrm>
          <a:prstGeom prst="rect">
            <a:avLst/>
          </a:prstGeom>
        </p:spPr>
      </p:pic>
      <p:sp>
        <p:nvSpPr>
          <p:cNvPr id="10" name="文本框 9">
            <a:extLst>
              <a:ext uri="{FF2B5EF4-FFF2-40B4-BE49-F238E27FC236}">
                <a16:creationId xmlns:a16="http://schemas.microsoft.com/office/drawing/2014/main" id="{B618F08F-2555-F8A4-54E4-8779E47994D4}"/>
              </a:ext>
            </a:extLst>
          </p:cNvPr>
          <p:cNvSpPr txBox="1"/>
          <p:nvPr/>
        </p:nvSpPr>
        <p:spPr>
          <a:xfrm>
            <a:off x="5376672" y="2328663"/>
            <a:ext cx="6433893" cy="3062377"/>
          </a:xfrm>
          <a:prstGeom prst="rect">
            <a:avLst/>
          </a:prstGeom>
          <a:noFill/>
        </p:spPr>
        <p:txBody>
          <a:bodyPr wrap="square" rtlCol="0">
            <a:spAutoFit/>
          </a:bodyPr>
          <a:lstStyle/>
          <a:p>
            <a:pPr marL="285750" indent="-285750">
              <a:spcAft>
                <a:spcPts val="600"/>
              </a:spcAft>
              <a:buFont typeface="Wingdings" panose="05000000000000000000" pitchFamily="2" charset="2"/>
              <a:buChar char="p"/>
            </a:pPr>
            <a:r>
              <a:rPr lang="en-US" altLang="zh-CN" sz="2400" b="1" dirty="0"/>
              <a:t>CUPTI and Nsight Systems</a:t>
            </a:r>
          </a:p>
          <a:p>
            <a:pPr lvl="1">
              <a:spcAft>
                <a:spcPts val="600"/>
              </a:spcAft>
            </a:pPr>
            <a:r>
              <a:rPr lang="en-US" altLang="zh-CN" sz="2400" b="1" dirty="0">
                <a:solidFill>
                  <a:srgbClr val="C00000"/>
                </a:solidFill>
              </a:rPr>
              <a:t>~14–16 </a:t>
            </a:r>
            <a:r>
              <a:rPr lang="en-US" altLang="zh-CN" sz="2400" b="1" dirty="0" err="1">
                <a:solidFill>
                  <a:srgbClr val="C00000"/>
                </a:solidFill>
              </a:rPr>
              <a:t>μs</a:t>
            </a:r>
            <a:r>
              <a:rPr lang="en-US" altLang="zh-CN" sz="2400" dirty="0"/>
              <a:t> per trace point</a:t>
            </a:r>
          </a:p>
          <a:p>
            <a:pPr marL="285750" indent="-285750">
              <a:spcAft>
                <a:spcPts val="600"/>
              </a:spcAft>
              <a:buFont typeface="Wingdings" panose="05000000000000000000" pitchFamily="2" charset="2"/>
              <a:buChar char="p"/>
            </a:pPr>
            <a:r>
              <a:rPr lang="en-US" altLang="zh-CN" sz="2400" b="1" dirty="0"/>
              <a:t>Runtime events</a:t>
            </a:r>
          </a:p>
          <a:p>
            <a:pPr lvl="1">
              <a:spcAft>
                <a:spcPts val="600"/>
              </a:spcAft>
            </a:pPr>
            <a:r>
              <a:rPr lang="en-US" altLang="zh-CN" sz="2400" dirty="0"/>
              <a:t>Reduce overhead to </a:t>
            </a:r>
            <a:r>
              <a:rPr lang="en-US" altLang="zh-CN" sz="2400" b="1" dirty="0">
                <a:solidFill>
                  <a:schemeClr val="accent2"/>
                </a:solidFill>
              </a:rPr>
              <a:t>~2 </a:t>
            </a:r>
            <a:r>
              <a:rPr lang="en-US" altLang="zh-CN" sz="2400" b="1" dirty="0" err="1">
                <a:solidFill>
                  <a:schemeClr val="accent2"/>
                </a:solidFill>
              </a:rPr>
              <a:t>μs</a:t>
            </a:r>
            <a:r>
              <a:rPr lang="en-US" altLang="zh-CN" sz="2400" b="1" dirty="0">
                <a:solidFill>
                  <a:schemeClr val="accent2"/>
                </a:solidFill>
              </a:rPr>
              <a:t> </a:t>
            </a:r>
            <a:r>
              <a:rPr lang="en-US" altLang="zh-CN" sz="2400" dirty="0"/>
              <a:t>(</a:t>
            </a:r>
            <a:r>
              <a:rPr lang="en-US" altLang="zh-CN" sz="2400" b="1" dirty="0">
                <a:solidFill>
                  <a:srgbClr val="C00000"/>
                </a:solidFill>
              </a:rPr>
              <a:t>but can break graph executions</a:t>
            </a:r>
            <a:r>
              <a:rPr lang="en-US" altLang="zh-CN" sz="2400" dirty="0"/>
              <a:t>)</a:t>
            </a:r>
          </a:p>
          <a:p>
            <a:pPr marL="285750" indent="-285750">
              <a:spcAft>
                <a:spcPts val="600"/>
              </a:spcAft>
              <a:buFont typeface="Wingdings" panose="05000000000000000000" pitchFamily="2" charset="2"/>
              <a:buChar char="p"/>
            </a:pPr>
            <a:r>
              <a:rPr lang="en-US" altLang="zh-CN" sz="2400" b="1" dirty="0"/>
              <a:t>Embedded kernels to read </a:t>
            </a:r>
            <a:r>
              <a:rPr lang="en-US" altLang="zh-CN" sz="2400" b="1" dirty="0">
                <a:solidFill>
                  <a:schemeClr val="accent6">
                    <a:lumMod val="75000"/>
                  </a:schemeClr>
                </a:solidFill>
              </a:rPr>
              <a:t>GPU clock registers</a:t>
            </a:r>
          </a:p>
          <a:p>
            <a:pPr lvl="1">
              <a:spcAft>
                <a:spcPts val="600"/>
              </a:spcAft>
            </a:pPr>
            <a:r>
              <a:rPr lang="en-US" altLang="zh-CN" sz="2400" dirty="0"/>
              <a:t>Achieve </a:t>
            </a:r>
            <a:r>
              <a:rPr lang="en-US" altLang="zh-CN" sz="2400" b="1" dirty="0">
                <a:solidFill>
                  <a:schemeClr val="accent6">
                    <a:lumMod val="75000"/>
                  </a:schemeClr>
                </a:solidFill>
              </a:rPr>
              <a:t>~1 </a:t>
            </a:r>
            <a:r>
              <a:rPr lang="en-US" altLang="zh-CN" sz="2400" b="1" dirty="0" err="1">
                <a:solidFill>
                  <a:schemeClr val="accent6">
                    <a:lumMod val="75000"/>
                  </a:schemeClr>
                </a:solidFill>
              </a:rPr>
              <a:t>μs</a:t>
            </a:r>
            <a:r>
              <a:rPr lang="en-US" altLang="zh-CN" sz="2400" b="1" dirty="0">
                <a:solidFill>
                  <a:schemeClr val="accent6">
                    <a:lumMod val="75000"/>
                  </a:schemeClr>
                </a:solidFill>
              </a:rPr>
              <a:t> or less</a:t>
            </a:r>
          </a:p>
        </p:txBody>
      </p:sp>
    </p:spTree>
    <p:extLst>
      <p:ext uri="{BB962C8B-B14F-4D97-AF65-F5344CB8AC3E}">
        <p14:creationId xmlns:p14="http://schemas.microsoft.com/office/powerpoint/2010/main" val="387766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4444-B3DD-9A46-3C8B-84AEFD0B7F37}"/>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8969CDB6-3813-0DC4-9D67-E561D97C3ED2}"/>
              </a:ext>
            </a:extLst>
          </p:cNvPr>
          <p:cNvSpPr>
            <a:spLocks noGrp="1"/>
          </p:cNvSpPr>
          <p:nvPr>
            <p:ph idx="1"/>
          </p:nvPr>
        </p:nvSpPr>
        <p:spPr>
          <a:xfrm>
            <a:off x="325967" y="1057387"/>
            <a:ext cx="11540067" cy="5531518"/>
          </a:xfrm>
        </p:spPr>
        <p:txBody>
          <a:bodyPr>
            <a:normAutofit/>
          </a:bodyPr>
          <a:lstStyle/>
          <a:p>
            <a:r>
              <a:rPr lang="en-US" altLang="zh-CN" dirty="0"/>
              <a:t>Kernel-level profilers impose substantial overhead</a:t>
            </a:r>
          </a:p>
          <a:p>
            <a:pPr lvl="1"/>
            <a:r>
              <a:rPr lang="en-US" altLang="zh-CN" b="1" dirty="0">
                <a:solidFill>
                  <a:schemeClr val="accent6">
                    <a:lumMod val="75000"/>
                  </a:schemeClr>
                </a:solidFill>
              </a:rPr>
              <a:t>Probe kernels embedded in CUDA Graphs </a:t>
            </a:r>
            <a:r>
              <a:rPr lang="en-US" altLang="zh-CN" dirty="0"/>
              <a:t>to read GPU clock registers</a:t>
            </a:r>
          </a:p>
          <a:p>
            <a:pPr lvl="1"/>
            <a:r>
              <a:rPr lang="en-US" altLang="zh-CN" dirty="0"/>
              <a:t>Low-overhead because kernels are the basic execution units on GPUs</a:t>
            </a:r>
          </a:p>
          <a:p>
            <a:pPr lvl="1"/>
            <a:r>
              <a:rPr lang="en-US" altLang="zh-CN" dirty="0"/>
              <a:t>By reading the </a:t>
            </a:r>
            <a:r>
              <a:rPr lang="en-US" altLang="zh-CN" b="1" dirty="0" err="1">
                <a:solidFill>
                  <a:srgbClr val="FF0000"/>
                </a:solidFill>
                <a:latin typeface="Courier New" panose="02070309020205020404" pitchFamily="49" charset="0"/>
                <a:cs typeface="Courier New" panose="02070309020205020404" pitchFamily="49" charset="0"/>
              </a:rPr>
              <a:t>globaltimer</a:t>
            </a:r>
            <a:r>
              <a:rPr lang="en-US" altLang="zh-CN" dirty="0"/>
              <a:t> register for NVIDIA GPUs or invoke the </a:t>
            </a:r>
            <a:r>
              <a:rPr lang="en-US" altLang="zh-CN" b="1" dirty="0" err="1">
                <a:solidFill>
                  <a:srgbClr val="FF0000"/>
                </a:solidFill>
                <a:latin typeface="Courier New" panose="02070309020205020404" pitchFamily="49" charset="0"/>
                <a:cs typeface="Courier New" panose="02070309020205020404" pitchFamily="49" charset="0"/>
              </a:rPr>
              <a:t>s_memtime</a:t>
            </a:r>
            <a:r>
              <a:rPr lang="en-US" altLang="zh-CN" b="1" dirty="0">
                <a:solidFill>
                  <a:srgbClr val="FF0000"/>
                </a:solidFill>
                <a:latin typeface="+mn-lt"/>
                <a:cs typeface="Courier New" panose="02070309020205020404" pitchFamily="49" charset="0"/>
              </a:rPr>
              <a:t> </a:t>
            </a:r>
            <a:r>
              <a:rPr lang="en-US" altLang="zh-CN" dirty="0"/>
              <a:t>instruction for AMD GPUs</a:t>
            </a:r>
          </a:p>
        </p:txBody>
      </p:sp>
      <p:sp>
        <p:nvSpPr>
          <p:cNvPr id="3" name="灯片编号占位符 2">
            <a:extLst>
              <a:ext uri="{FF2B5EF4-FFF2-40B4-BE49-F238E27FC236}">
                <a16:creationId xmlns:a16="http://schemas.microsoft.com/office/drawing/2014/main" id="{8D348A95-2BA6-B616-6E45-1FF5C728E0E6}"/>
              </a:ext>
            </a:extLst>
          </p:cNvPr>
          <p:cNvSpPr>
            <a:spLocks noGrp="1"/>
          </p:cNvSpPr>
          <p:nvPr>
            <p:ph type="sldNum" sz="quarter" idx="12"/>
          </p:nvPr>
        </p:nvSpPr>
        <p:spPr/>
        <p:txBody>
          <a:bodyPr/>
          <a:lstStyle/>
          <a:p>
            <a:fld id="{84BCC322-D5A9-47A8-A5BE-5D9C2195FFDA}" type="slidenum">
              <a:rPr lang="zh-CN" altLang="en-US" smtClean="0"/>
              <a:pPr/>
              <a:t>9</a:t>
            </a:fld>
            <a:endParaRPr lang="zh-CN" altLang="en-US" dirty="0"/>
          </a:p>
        </p:txBody>
      </p:sp>
      <p:sp>
        <p:nvSpPr>
          <p:cNvPr id="5" name="标题 4">
            <a:extLst>
              <a:ext uri="{FF2B5EF4-FFF2-40B4-BE49-F238E27FC236}">
                <a16:creationId xmlns:a16="http://schemas.microsoft.com/office/drawing/2014/main" id="{79638355-0948-EAEF-B535-3E0FB5BC6F07}"/>
              </a:ext>
            </a:extLst>
          </p:cNvPr>
          <p:cNvSpPr>
            <a:spLocks noGrp="1"/>
          </p:cNvSpPr>
          <p:nvPr>
            <p:ph type="title"/>
          </p:nvPr>
        </p:nvSpPr>
        <p:spPr/>
        <p:txBody>
          <a:bodyPr/>
          <a:lstStyle/>
          <a:p>
            <a:r>
              <a:rPr lang="en-US" altLang="zh-CN" dirty="0"/>
              <a:t>2. Motivation</a:t>
            </a:r>
            <a:endParaRPr lang="zh-CN" altLang="en-US" dirty="0"/>
          </a:p>
        </p:txBody>
      </p:sp>
      <p:sp>
        <p:nvSpPr>
          <p:cNvPr id="11" name="文本框 10">
            <a:extLst>
              <a:ext uri="{FF2B5EF4-FFF2-40B4-BE49-F238E27FC236}">
                <a16:creationId xmlns:a16="http://schemas.microsoft.com/office/drawing/2014/main" id="{4C52BE39-02B2-3D7A-B0FF-4DEC6EB9A944}"/>
              </a:ext>
            </a:extLst>
          </p:cNvPr>
          <p:cNvSpPr txBox="1"/>
          <p:nvPr/>
        </p:nvSpPr>
        <p:spPr>
          <a:xfrm>
            <a:off x="838200" y="3969958"/>
            <a:ext cx="9706138" cy="954107"/>
          </a:xfrm>
          <a:prstGeom prst="rect">
            <a:avLst/>
          </a:prstGeom>
          <a:noFill/>
        </p:spPr>
        <p:txBody>
          <a:bodyPr wrap="square" rtlCol="0">
            <a:spAutoFit/>
          </a:bodyPr>
          <a:lstStyle/>
          <a:p>
            <a:pPr marL="342900" indent="-342900">
              <a:buFont typeface="Wingdings" panose="05000000000000000000" pitchFamily="2" charset="2"/>
              <a:buChar char="Ø"/>
            </a:pPr>
            <a:r>
              <a:rPr lang="zh-CN" altLang="zh-CN" sz="2800" b="1" dirty="0">
                <a:solidFill>
                  <a:srgbClr val="2F45A1"/>
                </a:solidFill>
              </a:rPr>
              <a:t>Opportunity</a:t>
            </a:r>
            <a:endParaRPr lang="en-US" altLang="zh-CN" sz="2800" dirty="0"/>
          </a:p>
          <a:p>
            <a:r>
              <a:rPr lang="zh-CN" altLang="zh-CN" sz="2800" dirty="0"/>
              <a:t>Implement profiling logic as </a:t>
            </a:r>
            <a:r>
              <a:rPr lang="zh-CN" altLang="zh-CN" sz="2800" b="1" dirty="0">
                <a:solidFill>
                  <a:schemeClr val="accent6">
                    <a:lumMod val="75000"/>
                  </a:schemeClr>
                </a:solidFill>
              </a:rPr>
              <a:t>lightweight GPU kernels</a:t>
            </a:r>
          </a:p>
        </p:txBody>
      </p:sp>
    </p:spTree>
    <p:extLst>
      <p:ext uri="{BB962C8B-B14F-4D97-AF65-F5344CB8AC3E}">
        <p14:creationId xmlns:p14="http://schemas.microsoft.com/office/powerpoint/2010/main" val="243146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74504-0083-EE70-FF70-FB9D746BB54E}"/>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3C67B9B9-FEE2-AEC2-D7DE-43F93CEEFEC5}"/>
              </a:ext>
            </a:extLst>
          </p:cNvPr>
          <p:cNvSpPr>
            <a:spLocks noGrp="1"/>
          </p:cNvSpPr>
          <p:nvPr>
            <p:ph idx="1"/>
          </p:nvPr>
        </p:nvSpPr>
        <p:spPr>
          <a:xfrm>
            <a:off x="325967" y="1057387"/>
            <a:ext cx="11540067" cy="5531518"/>
          </a:xfrm>
        </p:spPr>
        <p:txBody>
          <a:bodyPr>
            <a:normAutofit/>
          </a:bodyPr>
          <a:lstStyle/>
          <a:p>
            <a:r>
              <a:rPr lang="en-US" altLang="zh-CN" dirty="0" err="1"/>
              <a:t>LMTracer</a:t>
            </a:r>
            <a:r>
              <a:rPr lang="en-US" altLang="zh-CN" dirty="0"/>
              <a:t>: Graph-embedded probing</a:t>
            </a:r>
          </a:p>
          <a:p>
            <a:pPr lvl="1"/>
            <a:r>
              <a:rPr lang="en-US" altLang="zh-CN" dirty="0"/>
              <a:t>Implement profiling logic as </a:t>
            </a:r>
            <a:r>
              <a:rPr lang="en-US" altLang="zh-CN" b="1" dirty="0">
                <a:solidFill>
                  <a:schemeClr val="accent6">
                    <a:lumMod val="75000"/>
                  </a:schemeClr>
                </a:solidFill>
              </a:rPr>
              <a:t>lightweight probe kernels</a:t>
            </a:r>
          </a:p>
          <a:p>
            <a:pPr lvl="1"/>
            <a:r>
              <a:rPr lang="en-US" altLang="zh-CN" dirty="0"/>
              <a:t>Preserve </a:t>
            </a:r>
            <a:r>
              <a:rPr lang="en-US" altLang="zh-CN" b="1" dirty="0">
                <a:solidFill>
                  <a:srgbClr val="7030A0"/>
                </a:solidFill>
              </a:rPr>
              <a:t>kernel fusion </a:t>
            </a:r>
            <a:r>
              <a:rPr lang="en-US" altLang="zh-CN" dirty="0"/>
              <a:t>when embedding probes</a:t>
            </a:r>
          </a:p>
          <a:p>
            <a:pPr lvl="1"/>
            <a:r>
              <a:rPr lang="en-US" altLang="zh-CN" dirty="0"/>
              <a:t>Stream trace data to CPUs </a:t>
            </a:r>
            <a:r>
              <a:rPr lang="en-US" altLang="zh-CN" b="1" dirty="0">
                <a:solidFill>
                  <a:srgbClr val="0070C0"/>
                </a:solidFill>
              </a:rPr>
              <a:t>asynchronously</a:t>
            </a:r>
          </a:p>
          <a:p>
            <a:pPr lvl="1"/>
            <a:endParaRPr lang="en-US" altLang="zh-CN" dirty="0"/>
          </a:p>
          <a:p>
            <a:pPr lvl="1"/>
            <a:endParaRPr lang="en-US" altLang="zh-CN" dirty="0"/>
          </a:p>
        </p:txBody>
      </p:sp>
      <p:sp>
        <p:nvSpPr>
          <p:cNvPr id="3" name="灯片编号占位符 2">
            <a:extLst>
              <a:ext uri="{FF2B5EF4-FFF2-40B4-BE49-F238E27FC236}">
                <a16:creationId xmlns:a16="http://schemas.microsoft.com/office/drawing/2014/main" id="{24A7CA7F-0126-1449-395D-36E874EB678D}"/>
              </a:ext>
            </a:extLst>
          </p:cNvPr>
          <p:cNvSpPr>
            <a:spLocks noGrp="1"/>
          </p:cNvSpPr>
          <p:nvPr>
            <p:ph type="sldNum" sz="quarter" idx="12"/>
          </p:nvPr>
        </p:nvSpPr>
        <p:spPr/>
        <p:txBody>
          <a:bodyPr/>
          <a:lstStyle/>
          <a:p>
            <a:fld id="{84BCC322-D5A9-47A8-A5BE-5D9C2195FFDA}" type="slidenum">
              <a:rPr lang="zh-CN" altLang="en-US" smtClean="0"/>
              <a:pPr/>
              <a:t>10</a:t>
            </a:fld>
            <a:endParaRPr lang="zh-CN" altLang="en-US" dirty="0"/>
          </a:p>
        </p:txBody>
      </p:sp>
      <p:sp>
        <p:nvSpPr>
          <p:cNvPr id="5" name="标题 4">
            <a:extLst>
              <a:ext uri="{FF2B5EF4-FFF2-40B4-BE49-F238E27FC236}">
                <a16:creationId xmlns:a16="http://schemas.microsoft.com/office/drawing/2014/main" id="{16C63886-E9A3-8228-55B3-56B4A8503583}"/>
              </a:ext>
            </a:extLst>
          </p:cNvPr>
          <p:cNvSpPr>
            <a:spLocks noGrp="1"/>
          </p:cNvSpPr>
          <p:nvPr>
            <p:ph type="title"/>
          </p:nvPr>
        </p:nvSpPr>
        <p:spPr/>
        <p:txBody>
          <a:bodyPr/>
          <a:lstStyle/>
          <a:p>
            <a:r>
              <a:rPr lang="en-US" altLang="zh-CN" dirty="0"/>
              <a:t>3. Design of</a:t>
            </a:r>
            <a:r>
              <a:rPr lang="zh-CN" altLang="en-US" dirty="0"/>
              <a:t> </a:t>
            </a:r>
            <a:r>
              <a:rPr lang="en-US" altLang="zh-CN" dirty="0" err="1"/>
              <a:t>LMTracer</a:t>
            </a:r>
            <a:endParaRPr lang="zh-CN" altLang="en-US" dirty="0"/>
          </a:p>
        </p:txBody>
      </p:sp>
      <p:pic>
        <p:nvPicPr>
          <p:cNvPr id="4" name="图片 3">
            <a:extLst>
              <a:ext uri="{FF2B5EF4-FFF2-40B4-BE49-F238E27FC236}">
                <a16:creationId xmlns:a16="http://schemas.microsoft.com/office/drawing/2014/main" id="{A18DA375-231A-178F-9F97-82C298636A99}"/>
              </a:ext>
            </a:extLst>
          </p:cNvPr>
          <p:cNvPicPr>
            <a:picLocks noChangeAspect="1"/>
          </p:cNvPicPr>
          <p:nvPr/>
        </p:nvPicPr>
        <p:blipFill>
          <a:blip r:embed="rId3"/>
          <a:stretch>
            <a:fillRect/>
          </a:stretch>
        </p:blipFill>
        <p:spPr>
          <a:xfrm>
            <a:off x="505097" y="3693134"/>
            <a:ext cx="11181806" cy="1764352"/>
          </a:xfrm>
          <a:prstGeom prst="rect">
            <a:avLst/>
          </a:prstGeom>
        </p:spPr>
      </p:pic>
      <p:sp>
        <p:nvSpPr>
          <p:cNvPr id="12" name="文本框 11">
            <a:extLst>
              <a:ext uri="{FF2B5EF4-FFF2-40B4-BE49-F238E27FC236}">
                <a16:creationId xmlns:a16="http://schemas.microsoft.com/office/drawing/2014/main" id="{C81089B8-ED10-AE39-DBA1-BF7A51181DC7}"/>
              </a:ext>
            </a:extLst>
          </p:cNvPr>
          <p:cNvSpPr txBox="1"/>
          <p:nvPr/>
        </p:nvSpPr>
        <p:spPr>
          <a:xfrm>
            <a:off x="4134437" y="5643895"/>
            <a:ext cx="3923125" cy="400110"/>
          </a:xfrm>
          <a:prstGeom prst="rect">
            <a:avLst/>
          </a:prstGeom>
          <a:noFill/>
        </p:spPr>
        <p:txBody>
          <a:bodyPr wrap="none" rtlCol="0">
            <a:spAutoFit/>
          </a:bodyPr>
          <a:lstStyle/>
          <a:p>
            <a:r>
              <a:rPr lang="en-US" altLang="zh-CN" sz="2000" b="1" dirty="0"/>
              <a:t>Architectural overview of </a:t>
            </a:r>
            <a:r>
              <a:rPr lang="en-US" altLang="zh-CN" sz="2000" b="1" dirty="0" err="1"/>
              <a:t>LMTracer</a:t>
            </a:r>
            <a:endParaRPr lang="zh-CN" altLang="en-US" sz="2000" b="1" dirty="0"/>
          </a:p>
        </p:txBody>
      </p:sp>
    </p:spTree>
    <p:extLst>
      <p:ext uri="{BB962C8B-B14F-4D97-AF65-F5344CB8AC3E}">
        <p14:creationId xmlns:p14="http://schemas.microsoft.com/office/powerpoint/2010/main" val="1149382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1A926-C7E5-692C-C3A2-03642D8B884B}"/>
            </a:ext>
          </a:extLst>
        </p:cNvPr>
        <p:cNvGrpSpPr/>
        <p:nvPr/>
      </p:nvGrpSpPr>
      <p:grpSpPr>
        <a:xfrm>
          <a:off x="0" y="0"/>
          <a:ext cx="0" cy="0"/>
          <a:chOff x="0" y="0"/>
          <a:chExt cx="0" cy="0"/>
        </a:xfrm>
      </p:grpSpPr>
      <p:pic>
        <p:nvPicPr>
          <p:cNvPr id="7" name="图片 6">
            <a:extLst>
              <a:ext uri="{FF2B5EF4-FFF2-40B4-BE49-F238E27FC236}">
                <a16:creationId xmlns:a16="http://schemas.microsoft.com/office/drawing/2014/main" id="{314729F1-D605-A551-96E5-AA6D9BD2D341}"/>
              </a:ext>
            </a:extLst>
          </p:cNvPr>
          <p:cNvPicPr>
            <a:picLocks noChangeAspect="1"/>
          </p:cNvPicPr>
          <p:nvPr/>
        </p:nvPicPr>
        <p:blipFill>
          <a:blip r:embed="rId3"/>
          <a:stretch>
            <a:fillRect/>
          </a:stretch>
        </p:blipFill>
        <p:spPr>
          <a:xfrm>
            <a:off x="634836" y="1527438"/>
            <a:ext cx="4973442" cy="5061467"/>
          </a:xfrm>
          <a:prstGeom prst="rect">
            <a:avLst/>
          </a:prstGeom>
        </p:spPr>
      </p:pic>
      <p:sp>
        <p:nvSpPr>
          <p:cNvPr id="6" name="内容占位符 5">
            <a:extLst>
              <a:ext uri="{FF2B5EF4-FFF2-40B4-BE49-F238E27FC236}">
                <a16:creationId xmlns:a16="http://schemas.microsoft.com/office/drawing/2014/main" id="{B771B164-4134-E44B-599F-119E255BE286}"/>
              </a:ext>
            </a:extLst>
          </p:cNvPr>
          <p:cNvSpPr>
            <a:spLocks noGrp="1"/>
          </p:cNvSpPr>
          <p:nvPr>
            <p:ph idx="1"/>
          </p:nvPr>
        </p:nvSpPr>
        <p:spPr>
          <a:xfrm>
            <a:off x="325967" y="1057387"/>
            <a:ext cx="11540067" cy="5531518"/>
          </a:xfrm>
        </p:spPr>
        <p:txBody>
          <a:bodyPr>
            <a:normAutofit/>
          </a:bodyPr>
          <a:lstStyle/>
          <a:p>
            <a:r>
              <a:rPr lang="en-US" altLang="zh-CN" dirty="0" err="1"/>
              <a:t>LMTracer</a:t>
            </a:r>
            <a:r>
              <a:rPr lang="en-US" altLang="zh-CN" dirty="0"/>
              <a:t>: Profiling configuration</a:t>
            </a:r>
            <a:endParaRPr lang="en-US" altLang="zh-CN" b="1" dirty="0">
              <a:solidFill>
                <a:srgbClr val="0070C0"/>
              </a:solidFill>
            </a:endParaRPr>
          </a:p>
          <a:p>
            <a:pPr lvl="1"/>
            <a:endParaRPr lang="en-US" altLang="zh-CN" dirty="0"/>
          </a:p>
          <a:p>
            <a:pPr lvl="1"/>
            <a:endParaRPr lang="en-US" altLang="zh-CN" dirty="0"/>
          </a:p>
        </p:txBody>
      </p:sp>
      <p:sp>
        <p:nvSpPr>
          <p:cNvPr id="3" name="灯片编号占位符 2">
            <a:extLst>
              <a:ext uri="{FF2B5EF4-FFF2-40B4-BE49-F238E27FC236}">
                <a16:creationId xmlns:a16="http://schemas.microsoft.com/office/drawing/2014/main" id="{3998DF3D-73D6-94FA-CDC0-58534BB70CF1}"/>
              </a:ext>
            </a:extLst>
          </p:cNvPr>
          <p:cNvSpPr>
            <a:spLocks noGrp="1"/>
          </p:cNvSpPr>
          <p:nvPr>
            <p:ph type="sldNum" sz="quarter" idx="12"/>
          </p:nvPr>
        </p:nvSpPr>
        <p:spPr/>
        <p:txBody>
          <a:bodyPr/>
          <a:lstStyle/>
          <a:p>
            <a:fld id="{84BCC322-D5A9-47A8-A5BE-5D9C2195FFDA}" type="slidenum">
              <a:rPr lang="zh-CN" altLang="en-US" smtClean="0"/>
              <a:pPr/>
              <a:t>11</a:t>
            </a:fld>
            <a:endParaRPr lang="zh-CN" altLang="en-US" dirty="0"/>
          </a:p>
        </p:txBody>
      </p:sp>
      <p:sp>
        <p:nvSpPr>
          <p:cNvPr id="5" name="标题 4">
            <a:extLst>
              <a:ext uri="{FF2B5EF4-FFF2-40B4-BE49-F238E27FC236}">
                <a16:creationId xmlns:a16="http://schemas.microsoft.com/office/drawing/2014/main" id="{FAC56371-9B09-5722-0B69-484CFB882809}"/>
              </a:ext>
            </a:extLst>
          </p:cNvPr>
          <p:cNvSpPr>
            <a:spLocks noGrp="1"/>
          </p:cNvSpPr>
          <p:nvPr>
            <p:ph type="title"/>
          </p:nvPr>
        </p:nvSpPr>
        <p:spPr/>
        <p:txBody>
          <a:bodyPr/>
          <a:lstStyle/>
          <a:p>
            <a:r>
              <a:rPr lang="en-US" altLang="zh-CN" dirty="0"/>
              <a:t>3. Design of</a:t>
            </a:r>
            <a:r>
              <a:rPr lang="zh-CN" altLang="en-US" dirty="0"/>
              <a:t> </a:t>
            </a:r>
            <a:r>
              <a:rPr lang="en-US" altLang="zh-CN" dirty="0" err="1"/>
              <a:t>LMTracer</a:t>
            </a:r>
            <a:endParaRPr lang="zh-CN" altLang="en-US" dirty="0"/>
          </a:p>
        </p:txBody>
      </p:sp>
      <p:sp>
        <p:nvSpPr>
          <p:cNvPr id="9" name="文本框 8">
            <a:extLst>
              <a:ext uri="{FF2B5EF4-FFF2-40B4-BE49-F238E27FC236}">
                <a16:creationId xmlns:a16="http://schemas.microsoft.com/office/drawing/2014/main" id="{A8D2BBF5-1D0A-01BC-2B67-291F5903A33F}"/>
              </a:ext>
            </a:extLst>
          </p:cNvPr>
          <p:cNvSpPr txBox="1"/>
          <p:nvPr/>
        </p:nvSpPr>
        <p:spPr>
          <a:xfrm>
            <a:off x="6962737" y="1594442"/>
            <a:ext cx="4335226" cy="707886"/>
          </a:xfrm>
          <a:prstGeom prst="rect">
            <a:avLst/>
          </a:prstGeom>
          <a:noFill/>
        </p:spPr>
        <p:txBody>
          <a:bodyPr wrap="none" rtlCol="0">
            <a:spAutoFit/>
          </a:bodyPr>
          <a:lstStyle/>
          <a:p>
            <a:r>
              <a:rPr lang="en-US" altLang="zh-CN" sz="2000" b="1" dirty="0"/>
              <a:t>Select the LLM framework/engines:</a:t>
            </a:r>
          </a:p>
          <a:p>
            <a:r>
              <a:rPr lang="en-US" altLang="zh-CN" sz="2000" dirty="0" err="1"/>
              <a:t>SGLang</a:t>
            </a:r>
            <a:r>
              <a:rPr lang="en-US" altLang="zh-CN" sz="2000" dirty="0"/>
              <a:t>, </a:t>
            </a:r>
            <a:r>
              <a:rPr lang="en-US" altLang="zh-CN" sz="2000" dirty="0" err="1"/>
              <a:t>vLLM</a:t>
            </a:r>
            <a:r>
              <a:rPr lang="en-US" altLang="zh-CN" sz="2000" dirty="0"/>
              <a:t>, Megatron-LM, or others</a:t>
            </a:r>
            <a:endParaRPr lang="zh-CN" altLang="en-US" sz="2000" dirty="0"/>
          </a:p>
        </p:txBody>
      </p:sp>
      <p:sp>
        <p:nvSpPr>
          <p:cNvPr id="11" name="文本框 10">
            <a:extLst>
              <a:ext uri="{FF2B5EF4-FFF2-40B4-BE49-F238E27FC236}">
                <a16:creationId xmlns:a16="http://schemas.microsoft.com/office/drawing/2014/main" id="{71AE7C6C-5162-07DD-D078-9FFE72E717EE}"/>
              </a:ext>
            </a:extLst>
          </p:cNvPr>
          <p:cNvSpPr txBox="1"/>
          <p:nvPr/>
        </p:nvSpPr>
        <p:spPr>
          <a:xfrm>
            <a:off x="6962737" y="3136391"/>
            <a:ext cx="4822026" cy="707886"/>
          </a:xfrm>
          <a:prstGeom prst="rect">
            <a:avLst/>
          </a:prstGeom>
          <a:noFill/>
        </p:spPr>
        <p:txBody>
          <a:bodyPr wrap="none" rtlCol="0">
            <a:spAutoFit/>
          </a:bodyPr>
          <a:lstStyle/>
          <a:p>
            <a:r>
              <a:rPr lang="zh-CN" altLang="zh-CN" sz="2000" b="1" dirty="0"/>
              <a:t>Specify what to profile</a:t>
            </a:r>
            <a:r>
              <a:rPr lang="en-US" altLang="zh-CN" sz="2000" b="1" dirty="0"/>
              <a:t>:</a:t>
            </a:r>
            <a:endParaRPr lang="zh-CN" altLang="zh-CN" sz="2000" b="1" dirty="0"/>
          </a:p>
          <a:p>
            <a:r>
              <a:rPr lang="en-US" altLang="zh-CN" sz="2000" dirty="0"/>
              <a:t>LLM</a:t>
            </a:r>
            <a:r>
              <a:rPr lang="zh-CN" altLang="en-US" sz="2000" dirty="0"/>
              <a:t> </a:t>
            </a:r>
            <a:r>
              <a:rPr lang="en-US" altLang="zh-CN" sz="2000" dirty="0"/>
              <a:t>modules/layers, functions, code regions</a:t>
            </a:r>
          </a:p>
        </p:txBody>
      </p:sp>
      <p:sp>
        <p:nvSpPr>
          <p:cNvPr id="16" name="文本框 15">
            <a:extLst>
              <a:ext uri="{FF2B5EF4-FFF2-40B4-BE49-F238E27FC236}">
                <a16:creationId xmlns:a16="http://schemas.microsoft.com/office/drawing/2014/main" id="{CE19019C-607E-2E29-E89A-4C6E13EC0BEF}"/>
              </a:ext>
            </a:extLst>
          </p:cNvPr>
          <p:cNvSpPr txBox="1"/>
          <p:nvPr/>
        </p:nvSpPr>
        <p:spPr>
          <a:xfrm>
            <a:off x="6962737" y="4758977"/>
            <a:ext cx="3675237" cy="707886"/>
          </a:xfrm>
          <a:prstGeom prst="rect">
            <a:avLst/>
          </a:prstGeom>
          <a:noFill/>
        </p:spPr>
        <p:txBody>
          <a:bodyPr wrap="none" rtlCol="0">
            <a:spAutoFit/>
          </a:bodyPr>
          <a:lstStyle/>
          <a:p>
            <a:r>
              <a:rPr lang="en-US" altLang="zh-CN" sz="2000" b="1" dirty="0"/>
              <a:t>Choose where to export:</a:t>
            </a:r>
          </a:p>
          <a:p>
            <a:r>
              <a:rPr lang="en-US" altLang="zh-CN" sz="2000" dirty="0"/>
              <a:t>Trace files or monitoring systems</a:t>
            </a:r>
          </a:p>
        </p:txBody>
      </p:sp>
      <p:cxnSp>
        <p:nvCxnSpPr>
          <p:cNvPr id="18" name="直接箭头连接符 17">
            <a:extLst>
              <a:ext uri="{FF2B5EF4-FFF2-40B4-BE49-F238E27FC236}">
                <a16:creationId xmlns:a16="http://schemas.microsoft.com/office/drawing/2014/main" id="{E99F25CA-05DC-BDD3-5F26-B7888ED56233}"/>
              </a:ext>
            </a:extLst>
          </p:cNvPr>
          <p:cNvCxnSpPr>
            <a:cxnSpLocks/>
            <a:stCxn id="9" idx="1"/>
            <a:endCxn id="48" idx="3"/>
          </p:cNvCxnSpPr>
          <p:nvPr/>
        </p:nvCxnSpPr>
        <p:spPr>
          <a:xfrm flipH="1" flipV="1">
            <a:off x="2453640" y="1836631"/>
            <a:ext cx="4509097" cy="111754"/>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2621C48F-FDD5-AAF8-5F41-7BB631F53840}"/>
              </a:ext>
            </a:extLst>
          </p:cNvPr>
          <p:cNvCxnSpPr>
            <a:cxnSpLocks/>
            <a:stCxn id="11" idx="1"/>
            <a:endCxn id="42" idx="3"/>
          </p:cNvCxnSpPr>
          <p:nvPr/>
        </p:nvCxnSpPr>
        <p:spPr>
          <a:xfrm flipH="1" flipV="1">
            <a:off x="5416092" y="2796286"/>
            <a:ext cx="1546645" cy="69404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9CE3AF8F-C6FE-DA7D-1870-5207FFBE83CA}"/>
              </a:ext>
            </a:extLst>
          </p:cNvPr>
          <p:cNvCxnSpPr>
            <a:cxnSpLocks/>
            <a:stCxn id="11" idx="1"/>
            <a:endCxn id="38" idx="3"/>
          </p:cNvCxnSpPr>
          <p:nvPr/>
        </p:nvCxnSpPr>
        <p:spPr>
          <a:xfrm flipH="1">
            <a:off x="2545081" y="3490334"/>
            <a:ext cx="4417656" cy="58079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id="{C4E6D2EB-2564-2264-E9E4-F9FBD4021C3D}"/>
              </a:ext>
            </a:extLst>
          </p:cNvPr>
          <p:cNvCxnSpPr>
            <a:cxnSpLocks/>
            <a:stCxn id="16" idx="1"/>
            <a:endCxn id="29" idx="3"/>
          </p:cNvCxnSpPr>
          <p:nvPr/>
        </p:nvCxnSpPr>
        <p:spPr>
          <a:xfrm flipH="1" flipV="1">
            <a:off x="4221914" y="4912570"/>
            <a:ext cx="2740823" cy="20035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D1D8C107-D5E2-8FC8-B635-A1B786423F41}"/>
              </a:ext>
            </a:extLst>
          </p:cNvPr>
          <p:cNvSpPr/>
          <p:nvPr/>
        </p:nvSpPr>
        <p:spPr>
          <a:xfrm>
            <a:off x="914399" y="4692178"/>
            <a:ext cx="3307515" cy="44078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02074D8C-080E-90F9-2FE1-5FDEDF16E6F3}"/>
              </a:ext>
            </a:extLst>
          </p:cNvPr>
          <p:cNvSpPr/>
          <p:nvPr/>
        </p:nvSpPr>
        <p:spPr>
          <a:xfrm>
            <a:off x="914398" y="5754008"/>
            <a:ext cx="3307515" cy="44078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箭头连接符 33">
            <a:extLst>
              <a:ext uri="{FF2B5EF4-FFF2-40B4-BE49-F238E27FC236}">
                <a16:creationId xmlns:a16="http://schemas.microsoft.com/office/drawing/2014/main" id="{35827C82-50F1-2697-9480-4E700349A020}"/>
              </a:ext>
            </a:extLst>
          </p:cNvPr>
          <p:cNvCxnSpPr>
            <a:cxnSpLocks/>
            <a:stCxn id="16" idx="1"/>
            <a:endCxn id="33" idx="3"/>
          </p:cNvCxnSpPr>
          <p:nvPr/>
        </p:nvCxnSpPr>
        <p:spPr>
          <a:xfrm flipH="1">
            <a:off x="4221913" y="5112920"/>
            <a:ext cx="2740824" cy="86148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8" name="矩形 37">
            <a:extLst>
              <a:ext uri="{FF2B5EF4-FFF2-40B4-BE49-F238E27FC236}">
                <a16:creationId xmlns:a16="http://schemas.microsoft.com/office/drawing/2014/main" id="{B76602D1-CD42-3E2A-728D-509BFAB14C90}"/>
              </a:ext>
            </a:extLst>
          </p:cNvPr>
          <p:cNvSpPr/>
          <p:nvPr/>
        </p:nvSpPr>
        <p:spPr>
          <a:xfrm>
            <a:off x="914399" y="3850740"/>
            <a:ext cx="1630682" cy="44078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D6954E34-A2EB-53C6-EBEA-E3B68C5F6070}"/>
              </a:ext>
            </a:extLst>
          </p:cNvPr>
          <p:cNvSpPr/>
          <p:nvPr/>
        </p:nvSpPr>
        <p:spPr>
          <a:xfrm>
            <a:off x="914397" y="2575894"/>
            <a:ext cx="4501695" cy="44078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a16="http://schemas.microsoft.com/office/drawing/2014/main" id="{8AE85AA3-374D-4BFB-4D38-D67F85874DE8}"/>
              </a:ext>
            </a:extLst>
          </p:cNvPr>
          <p:cNvSpPr/>
          <p:nvPr/>
        </p:nvSpPr>
        <p:spPr>
          <a:xfrm>
            <a:off x="777237" y="1705040"/>
            <a:ext cx="1676403" cy="263182"/>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2178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6" grpId="0"/>
      <p:bldP spid="29" grpId="0" animBg="1"/>
      <p:bldP spid="33" grpId="0" animBg="1"/>
      <p:bldP spid="38" grpId="0" animBg="1"/>
      <p:bldP spid="42" grpId="0" animBg="1"/>
      <p:bldP spid="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8EE28-83BA-A59B-B5B4-0AADE19D5200}"/>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11BBA94E-C6CE-42C3-65F3-72D24641A7CA}"/>
              </a:ext>
            </a:extLst>
          </p:cNvPr>
          <p:cNvSpPr>
            <a:spLocks noGrp="1"/>
          </p:cNvSpPr>
          <p:nvPr>
            <p:ph idx="1"/>
          </p:nvPr>
        </p:nvSpPr>
        <p:spPr>
          <a:xfrm>
            <a:off x="325967" y="1057387"/>
            <a:ext cx="11540067" cy="5531518"/>
          </a:xfrm>
        </p:spPr>
        <p:txBody>
          <a:bodyPr>
            <a:normAutofit/>
          </a:bodyPr>
          <a:lstStyle/>
          <a:p>
            <a:r>
              <a:rPr lang="en-US" altLang="zh-CN" dirty="0" err="1"/>
              <a:t>LMTracer</a:t>
            </a:r>
            <a:r>
              <a:rPr lang="en-US" altLang="zh-CN" dirty="0"/>
              <a:t>: Stack-aware compilation</a:t>
            </a:r>
            <a:endParaRPr lang="en-US" altLang="zh-CN" b="1" dirty="0">
              <a:solidFill>
                <a:srgbClr val="0070C0"/>
              </a:solidFill>
            </a:endParaRPr>
          </a:p>
          <a:p>
            <a:pPr lvl="1"/>
            <a:r>
              <a:rPr lang="en-US" altLang="zh-CN" dirty="0"/>
              <a:t>Mapping user-defined </a:t>
            </a:r>
            <a:r>
              <a:rPr lang="en-US" altLang="zh-CN" b="1" dirty="0">
                <a:solidFill>
                  <a:srgbClr val="0070C0"/>
                </a:solidFill>
              </a:rPr>
              <a:t>trace points </a:t>
            </a:r>
            <a:r>
              <a:rPr lang="en-US" altLang="zh-CN" dirty="0"/>
              <a:t>to </a:t>
            </a:r>
            <a:r>
              <a:rPr lang="en-US" altLang="zh-CN" b="1" dirty="0">
                <a:solidFill>
                  <a:srgbClr val="0070C0"/>
                </a:solidFill>
              </a:rPr>
              <a:t>probe kernels</a:t>
            </a:r>
          </a:p>
          <a:p>
            <a:pPr lvl="1"/>
            <a:r>
              <a:rPr lang="en-US" altLang="zh-CN" b="1" dirty="0"/>
              <a:t>Preserve kernel fusion and graph execution</a:t>
            </a:r>
          </a:p>
          <a:p>
            <a:pPr lvl="1"/>
            <a:endParaRPr lang="en-US" altLang="zh-CN" dirty="0"/>
          </a:p>
        </p:txBody>
      </p:sp>
      <p:sp>
        <p:nvSpPr>
          <p:cNvPr id="3" name="灯片编号占位符 2">
            <a:extLst>
              <a:ext uri="{FF2B5EF4-FFF2-40B4-BE49-F238E27FC236}">
                <a16:creationId xmlns:a16="http://schemas.microsoft.com/office/drawing/2014/main" id="{D1624C17-8F35-3FAA-C219-E4C34E00F831}"/>
              </a:ext>
            </a:extLst>
          </p:cNvPr>
          <p:cNvSpPr>
            <a:spLocks noGrp="1"/>
          </p:cNvSpPr>
          <p:nvPr>
            <p:ph type="sldNum" sz="quarter" idx="12"/>
          </p:nvPr>
        </p:nvSpPr>
        <p:spPr/>
        <p:txBody>
          <a:bodyPr/>
          <a:lstStyle/>
          <a:p>
            <a:fld id="{84BCC322-D5A9-47A8-A5BE-5D9C2195FFDA}" type="slidenum">
              <a:rPr lang="zh-CN" altLang="en-US" smtClean="0"/>
              <a:pPr/>
              <a:t>12</a:t>
            </a:fld>
            <a:endParaRPr lang="zh-CN" altLang="en-US" dirty="0"/>
          </a:p>
        </p:txBody>
      </p:sp>
      <p:sp>
        <p:nvSpPr>
          <p:cNvPr id="5" name="标题 4">
            <a:extLst>
              <a:ext uri="{FF2B5EF4-FFF2-40B4-BE49-F238E27FC236}">
                <a16:creationId xmlns:a16="http://schemas.microsoft.com/office/drawing/2014/main" id="{FA8B6658-59C4-EAF4-1AA3-5F765A614874}"/>
              </a:ext>
            </a:extLst>
          </p:cNvPr>
          <p:cNvSpPr>
            <a:spLocks noGrp="1"/>
          </p:cNvSpPr>
          <p:nvPr>
            <p:ph type="title"/>
          </p:nvPr>
        </p:nvSpPr>
        <p:spPr/>
        <p:txBody>
          <a:bodyPr/>
          <a:lstStyle/>
          <a:p>
            <a:r>
              <a:rPr lang="en-US" altLang="zh-CN" dirty="0"/>
              <a:t>3. Design of</a:t>
            </a:r>
            <a:r>
              <a:rPr lang="zh-CN" altLang="en-US" dirty="0"/>
              <a:t> </a:t>
            </a:r>
            <a:r>
              <a:rPr lang="en-US" altLang="zh-CN" dirty="0" err="1"/>
              <a:t>LMTracer</a:t>
            </a:r>
            <a:endParaRPr lang="zh-CN" altLang="en-US" dirty="0"/>
          </a:p>
        </p:txBody>
      </p:sp>
      <p:pic>
        <p:nvPicPr>
          <p:cNvPr id="4" name="图片 3">
            <a:extLst>
              <a:ext uri="{FF2B5EF4-FFF2-40B4-BE49-F238E27FC236}">
                <a16:creationId xmlns:a16="http://schemas.microsoft.com/office/drawing/2014/main" id="{218DC559-EEFE-E549-727E-0DB547FED3EC}"/>
              </a:ext>
            </a:extLst>
          </p:cNvPr>
          <p:cNvPicPr>
            <a:picLocks noChangeAspect="1"/>
          </p:cNvPicPr>
          <p:nvPr/>
        </p:nvPicPr>
        <p:blipFill>
          <a:blip r:embed="rId3"/>
          <a:stretch>
            <a:fillRect/>
          </a:stretch>
        </p:blipFill>
        <p:spPr>
          <a:xfrm>
            <a:off x="2428240" y="2771990"/>
            <a:ext cx="6306464" cy="3766924"/>
          </a:xfrm>
          <a:prstGeom prst="rect">
            <a:avLst/>
          </a:prstGeom>
        </p:spPr>
      </p:pic>
    </p:spTree>
    <p:extLst>
      <p:ext uri="{BB962C8B-B14F-4D97-AF65-F5344CB8AC3E}">
        <p14:creationId xmlns:p14="http://schemas.microsoft.com/office/powerpoint/2010/main" val="2405953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8A82D-8179-30CD-C9D8-D84BAAA0549E}"/>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F067F68E-B7A6-2823-EA67-8B8698773CCC}"/>
              </a:ext>
            </a:extLst>
          </p:cNvPr>
          <p:cNvSpPr>
            <a:spLocks noGrp="1"/>
          </p:cNvSpPr>
          <p:nvPr>
            <p:ph idx="1"/>
          </p:nvPr>
        </p:nvSpPr>
        <p:spPr>
          <a:xfrm>
            <a:off x="325967" y="1057387"/>
            <a:ext cx="11540067" cy="5531518"/>
          </a:xfrm>
        </p:spPr>
        <p:txBody>
          <a:bodyPr>
            <a:normAutofit/>
          </a:bodyPr>
          <a:lstStyle/>
          <a:p>
            <a:r>
              <a:rPr lang="en-US" altLang="zh-CN" dirty="0" err="1"/>
              <a:t>LMTracer</a:t>
            </a:r>
            <a:r>
              <a:rPr lang="en-US" altLang="zh-CN" dirty="0"/>
              <a:t>: Stack-aware compilation</a:t>
            </a:r>
            <a:endParaRPr lang="en-US" altLang="zh-CN" b="1" dirty="0">
              <a:solidFill>
                <a:srgbClr val="0070C0"/>
              </a:solidFill>
            </a:endParaRPr>
          </a:p>
        </p:txBody>
      </p:sp>
      <p:sp>
        <p:nvSpPr>
          <p:cNvPr id="3" name="灯片编号占位符 2">
            <a:extLst>
              <a:ext uri="{FF2B5EF4-FFF2-40B4-BE49-F238E27FC236}">
                <a16:creationId xmlns:a16="http://schemas.microsoft.com/office/drawing/2014/main" id="{14F09B10-0D60-AF59-D146-ABE22F3FFCF0}"/>
              </a:ext>
            </a:extLst>
          </p:cNvPr>
          <p:cNvSpPr>
            <a:spLocks noGrp="1"/>
          </p:cNvSpPr>
          <p:nvPr>
            <p:ph type="sldNum" sz="quarter" idx="12"/>
          </p:nvPr>
        </p:nvSpPr>
        <p:spPr/>
        <p:txBody>
          <a:bodyPr/>
          <a:lstStyle/>
          <a:p>
            <a:fld id="{84BCC322-D5A9-47A8-A5BE-5D9C2195FFDA}" type="slidenum">
              <a:rPr lang="zh-CN" altLang="en-US" smtClean="0"/>
              <a:pPr/>
              <a:t>13</a:t>
            </a:fld>
            <a:endParaRPr lang="zh-CN" altLang="en-US" dirty="0"/>
          </a:p>
        </p:txBody>
      </p:sp>
      <p:sp>
        <p:nvSpPr>
          <p:cNvPr id="5" name="标题 4">
            <a:extLst>
              <a:ext uri="{FF2B5EF4-FFF2-40B4-BE49-F238E27FC236}">
                <a16:creationId xmlns:a16="http://schemas.microsoft.com/office/drawing/2014/main" id="{8DAE5B89-7DE2-CD86-4E2A-9AD806078F9B}"/>
              </a:ext>
            </a:extLst>
          </p:cNvPr>
          <p:cNvSpPr>
            <a:spLocks noGrp="1"/>
          </p:cNvSpPr>
          <p:nvPr>
            <p:ph type="title"/>
          </p:nvPr>
        </p:nvSpPr>
        <p:spPr/>
        <p:txBody>
          <a:bodyPr/>
          <a:lstStyle/>
          <a:p>
            <a:r>
              <a:rPr lang="en-US" altLang="zh-CN" dirty="0"/>
              <a:t>3. Design of</a:t>
            </a:r>
            <a:r>
              <a:rPr lang="zh-CN" altLang="en-US" dirty="0"/>
              <a:t> </a:t>
            </a:r>
            <a:r>
              <a:rPr lang="en-US" altLang="zh-CN" dirty="0" err="1"/>
              <a:t>LMTracer</a:t>
            </a:r>
            <a:endParaRPr lang="zh-CN" altLang="en-US" dirty="0"/>
          </a:p>
        </p:txBody>
      </p:sp>
      <p:graphicFrame>
        <p:nvGraphicFramePr>
          <p:cNvPr id="2" name="表格 1">
            <a:extLst>
              <a:ext uri="{FF2B5EF4-FFF2-40B4-BE49-F238E27FC236}">
                <a16:creationId xmlns:a16="http://schemas.microsoft.com/office/drawing/2014/main" id="{CA447BAE-28A5-4950-1A42-011C5AD46A2E}"/>
              </a:ext>
            </a:extLst>
          </p:cNvPr>
          <p:cNvGraphicFramePr>
            <a:graphicFrameLocks noGrp="1"/>
          </p:cNvGraphicFramePr>
          <p:nvPr>
            <p:extLst>
              <p:ext uri="{D42A27DB-BD31-4B8C-83A1-F6EECF244321}">
                <p14:modId xmlns:p14="http://schemas.microsoft.com/office/powerpoint/2010/main" val="2652519524"/>
              </p:ext>
            </p:extLst>
          </p:nvPr>
        </p:nvGraphicFramePr>
        <p:xfrm>
          <a:off x="5980850" y="4033328"/>
          <a:ext cx="1926915" cy="2096948"/>
        </p:xfrm>
        <a:graphic>
          <a:graphicData uri="http://schemas.openxmlformats.org/drawingml/2006/table">
            <a:tbl>
              <a:tblPr firstRow="1" bandRow="1">
                <a:tableStyleId>{5C22544A-7EE6-4342-B048-85BDC9FD1C3A}</a:tableStyleId>
              </a:tblPr>
              <a:tblGrid>
                <a:gridCol w="1926915">
                  <a:extLst>
                    <a:ext uri="{9D8B030D-6E8A-4147-A177-3AD203B41FA5}">
                      <a16:colId xmlns:a16="http://schemas.microsoft.com/office/drawing/2014/main" val="4282303221"/>
                    </a:ext>
                  </a:extLst>
                </a:gridCol>
              </a:tblGrid>
              <a:tr h="263828">
                <a:tc>
                  <a:txBody>
                    <a:bodyPr/>
                    <a:lstStyle/>
                    <a:p>
                      <a:r>
                        <a:rPr lang="en-US" altLang="zh-CN" b="1" dirty="0" err="1">
                          <a:solidFill>
                            <a:schemeClr val="tx1"/>
                          </a:solidFill>
                          <a:latin typeface="Calibri" panose="020F0502020204030204" pitchFamily="34" charset="0"/>
                          <a:cs typeface="Calibri" panose="020F0502020204030204" pitchFamily="34" charset="0"/>
                        </a:rPr>
                        <a:t>layernorm.py</a:t>
                      </a:r>
                      <a:endParaRPr lang="zh-CN" altLang="en-US" b="1"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8353980"/>
                  </a:ext>
                </a:extLst>
              </a:tr>
              <a:tr h="263828">
                <a:tc>
                  <a:txBody>
                    <a:bodyPr/>
                    <a:lstStyle/>
                    <a:p>
                      <a:endParaRPr lang="zh-CN" altLang="en-US">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80236"/>
                  </a:ext>
                </a:extLst>
              </a:tr>
              <a:tr h="183600">
                <a:tc>
                  <a:txBody>
                    <a:bodyPr/>
                    <a:lstStyle/>
                    <a:p>
                      <a:r>
                        <a:rPr lang="en-US" altLang="zh-CN" sz="1200" dirty="0">
                          <a:solidFill>
                            <a:schemeClr val="tx1"/>
                          </a:solidFill>
                          <a:latin typeface="Calibri" panose="020F0502020204030204" pitchFamily="34" charset="0"/>
                          <a:cs typeface="Calibri" panose="020F0502020204030204" pitchFamily="34" charset="0"/>
                        </a:rPr>
                        <a:t> Op1 of </a:t>
                      </a:r>
                      <a:r>
                        <a:rPr lang="en-US" altLang="zh-CN" sz="1200" dirty="0" err="1">
                          <a:solidFill>
                            <a:schemeClr val="tx1"/>
                          </a:solidFill>
                          <a:latin typeface="Calibri" panose="020F0502020204030204" pitchFamily="34" charset="0"/>
                          <a:cs typeface="Calibri" panose="020F0502020204030204" pitchFamily="34" charset="0"/>
                        </a:rPr>
                        <a:t>layernorm</a:t>
                      </a:r>
                      <a:r>
                        <a:rPr lang="en-US" altLang="zh-CN" sz="1200" dirty="0">
                          <a:solidFill>
                            <a:schemeClr val="tx1"/>
                          </a:solidFill>
                          <a:latin typeface="Calibri" panose="020F0502020204030204" pitchFamily="34" charset="0"/>
                          <a:cs typeface="Calibri" panose="020F0502020204030204" pitchFamily="34" charset="0"/>
                        </a:rPr>
                        <a:t> for Kernel A</a:t>
                      </a:r>
                      <a:endParaRPr lang="zh-CN" altLang="en-US" sz="1200" dirty="0">
                        <a:solidFill>
                          <a:schemeClr val="tx1"/>
                        </a:solidFill>
                        <a:latin typeface="Calibri" panose="020F0502020204030204" pitchFamily="34" charset="0"/>
                        <a:cs typeface="Calibri" panose="020F0502020204030204" pitchFamily="34"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solidFill>
                      <a:srgbClr val="F0F7FD"/>
                    </a:solidFill>
                  </a:tcPr>
                </a:tc>
                <a:extLst>
                  <a:ext uri="{0D108BD9-81ED-4DB2-BD59-A6C34878D82A}">
                    <a16:rowId xmlns:a16="http://schemas.microsoft.com/office/drawing/2014/main" val="2109768560"/>
                  </a:ext>
                </a:extLst>
              </a:tr>
              <a:tr h="183600">
                <a:tc>
                  <a:txBody>
                    <a:bodyPr/>
                    <a:lstStyle/>
                    <a:p>
                      <a:r>
                        <a:rPr lang="en-US" altLang="zh-CN" sz="1200" dirty="0">
                          <a:solidFill>
                            <a:schemeClr val="tx1"/>
                          </a:solidFill>
                          <a:latin typeface="Calibri" panose="020F0502020204030204" pitchFamily="34" charset="0"/>
                          <a:cs typeface="Calibri" panose="020F0502020204030204" pitchFamily="34" charset="0"/>
                        </a:rPr>
                        <a:t> Op1 of </a:t>
                      </a:r>
                      <a:r>
                        <a:rPr lang="en-US" altLang="zh-CN" sz="1200" dirty="0" err="1">
                          <a:solidFill>
                            <a:schemeClr val="tx1"/>
                          </a:solidFill>
                          <a:latin typeface="Calibri" panose="020F0502020204030204" pitchFamily="34" charset="0"/>
                          <a:cs typeface="Calibri" panose="020F0502020204030204" pitchFamily="34" charset="0"/>
                        </a:rPr>
                        <a:t>layernorm</a:t>
                      </a:r>
                      <a:r>
                        <a:rPr lang="en-US" altLang="zh-CN" sz="1200" dirty="0">
                          <a:solidFill>
                            <a:schemeClr val="tx1"/>
                          </a:solidFill>
                          <a:latin typeface="Calibri" panose="020F0502020204030204" pitchFamily="34" charset="0"/>
                          <a:cs typeface="Calibri" panose="020F0502020204030204" pitchFamily="34" charset="0"/>
                        </a:rPr>
                        <a:t> for Kernel B</a:t>
                      </a:r>
                      <a:endParaRPr lang="zh-CN" altLang="en-US" sz="1200" dirty="0">
                        <a:solidFill>
                          <a:schemeClr val="tx1"/>
                        </a:solidFill>
                        <a:latin typeface="Calibri" panose="020F0502020204030204" pitchFamily="34" charset="0"/>
                        <a:cs typeface="Calibri" panose="020F0502020204030204" pitchFamily="34"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rgbClr val="FFFAE7"/>
                    </a:solidFill>
                  </a:tcPr>
                </a:tc>
                <a:extLst>
                  <a:ext uri="{0D108BD9-81ED-4DB2-BD59-A6C34878D82A}">
                    <a16:rowId xmlns:a16="http://schemas.microsoft.com/office/drawing/2014/main" val="4175908412"/>
                  </a:ext>
                </a:extLst>
              </a:tr>
              <a:tr h="183600">
                <a:tc>
                  <a:txBody>
                    <a:bodyPr/>
                    <a:lstStyle/>
                    <a:p>
                      <a:r>
                        <a:rPr lang="en-US" altLang="zh-CN" sz="1200" dirty="0">
                          <a:solidFill>
                            <a:schemeClr val="tx1"/>
                          </a:solidFill>
                          <a:latin typeface="Calibri" panose="020F0502020204030204" pitchFamily="34" charset="0"/>
                          <a:cs typeface="Calibri" panose="020F0502020204030204" pitchFamily="34" charset="0"/>
                        </a:rPr>
                        <a:t> Op2 of </a:t>
                      </a:r>
                      <a:r>
                        <a:rPr lang="en-US" altLang="zh-CN" sz="1200" dirty="0" err="1">
                          <a:solidFill>
                            <a:schemeClr val="tx1"/>
                          </a:solidFill>
                          <a:latin typeface="Calibri" panose="020F0502020204030204" pitchFamily="34" charset="0"/>
                          <a:cs typeface="Calibri" panose="020F0502020204030204" pitchFamily="34" charset="0"/>
                        </a:rPr>
                        <a:t>layernorm</a:t>
                      </a:r>
                      <a:r>
                        <a:rPr lang="en-US" altLang="zh-CN" sz="1200" dirty="0">
                          <a:solidFill>
                            <a:schemeClr val="tx1"/>
                          </a:solidFill>
                          <a:latin typeface="Calibri" panose="020F0502020204030204" pitchFamily="34" charset="0"/>
                          <a:cs typeface="Calibri" panose="020F0502020204030204" pitchFamily="34" charset="0"/>
                        </a:rPr>
                        <a:t> for Kernel A</a:t>
                      </a:r>
                      <a:endParaRPr lang="zh-CN" altLang="en-US" sz="1200" dirty="0">
                        <a:solidFill>
                          <a:schemeClr val="tx1"/>
                        </a:solidFill>
                        <a:latin typeface="Calibri" panose="020F0502020204030204" pitchFamily="34" charset="0"/>
                        <a:cs typeface="Calibri" panose="020F0502020204030204" pitchFamily="34"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solidFill>
                      <a:srgbClr val="F0F7FD"/>
                    </a:solidFill>
                  </a:tcPr>
                </a:tc>
                <a:extLst>
                  <a:ext uri="{0D108BD9-81ED-4DB2-BD59-A6C34878D82A}">
                    <a16:rowId xmlns:a16="http://schemas.microsoft.com/office/drawing/2014/main" val="1337113808"/>
                  </a:ext>
                </a:extLst>
              </a:tr>
              <a:tr h="183600">
                <a:tc>
                  <a:txBody>
                    <a:bodyPr/>
                    <a:lstStyle/>
                    <a:p>
                      <a:r>
                        <a:rPr lang="en-US" altLang="zh-CN" sz="1200" dirty="0">
                          <a:solidFill>
                            <a:schemeClr val="tx1"/>
                          </a:solidFill>
                          <a:latin typeface="Calibri" panose="020F0502020204030204" pitchFamily="34" charset="0"/>
                          <a:cs typeface="Calibri" panose="020F0502020204030204" pitchFamily="34" charset="0"/>
                        </a:rPr>
                        <a:t> Op2 of </a:t>
                      </a:r>
                      <a:r>
                        <a:rPr lang="en-US" altLang="zh-CN" sz="1200" dirty="0" err="1">
                          <a:solidFill>
                            <a:schemeClr val="tx1"/>
                          </a:solidFill>
                          <a:latin typeface="Calibri" panose="020F0502020204030204" pitchFamily="34" charset="0"/>
                          <a:cs typeface="Calibri" panose="020F0502020204030204" pitchFamily="34" charset="0"/>
                        </a:rPr>
                        <a:t>layernorm</a:t>
                      </a:r>
                      <a:r>
                        <a:rPr lang="en-US" altLang="zh-CN" sz="1200" dirty="0">
                          <a:solidFill>
                            <a:schemeClr val="tx1"/>
                          </a:solidFill>
                          <a:latin typeface="Calibri" panose="020F0502020204030204" pitchFamily="34" charset="0"/>
                          <a:cs typeface="Calibri" panose="020F0502020204030204" pitchFamily="34" charset="0"/>
                        </a:rPr>
                        <a:t> for Kernel B</a:t>
                      </a:r>
                      <a:endParaRPr lang="zh-CN" altLang="en-US" sz="1200" dirty="0">
                        <a:solidFill>
                          <a:schemeClr val="tx1"/>
                        </a:solidFill>
                        <a:latin typeface="Calibri" panose="020F0502020204030204" pitchFamily="34" charset="0"/>
                        <a:cs typeface="Calibri" panose="020F0502020204030204" pitchFamily="34"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rgbClr val="FFFAE7"/>
                    </a:solidFill>
                  </a:tcPr>
                </a:tc>
                <a:extLst>
                  <a:ext uri="{0D108BD9-81ED-4DB2-BD59-A6C34878D82A}">
                    <a16:rowId xmlns:a16="http://schemas.microsoft.com/office/drawing/2014/main" val="2554930862"/>
                  </a:ext>
                </a:extLst>
              </a:tr>
              <a:tr h="183600">
                <a:tc>
                  <a:txBody>
                    <a:bodyPr/>
                    <a:lstStyle/>
                    <a:p>
                      <a:r>
                        <a:rPr lang="en-US" altLang="zh-CN" sz="1200" dirty="0">
                          <a:solidFill>
                            <a:schemeClr val="tx1"/>
                          </a:solidFill>
                          <a:latin typeface="Calibri" panose="020F0502020204030204" pitchFamily="34" charset="0"/>
                          <a:cs typeface="Calibri" panose="020F0502020204030204" pitchFamily="34" charset="0"/>
                        </a:rPr>
                        <a:t> Op3 of </a:t>
                      </a:r>
                      <a:r>
                        <a:rPr lang="en-US" altLang="zh-CN" sz="1200" dirty="0" err="1">
                          <a:solidFill>
                            <a:schemeClr val="tx1"/>
                          </a:solidFill>
                          <a:latin typeface="Calibri" panose="020F0502020204030204" pitchFamily="34" charset="0"/>
                          <a:cs typeface="Calibri" panose="020F0502020204030204" pitchFamily="34" charset="0"/>
                        </a:rPr>
                        <a:t>layernorm</a:t>
                      </a:r>
                      <a:r>
                        <a:rPr lang="en-US" altLang="zh-CN" sz="1200" dirty="0">
                          <a:solidFill>
                            <a:schemeClr val="tx1"/>
                          </a:solidFill>
                          <a:latin typeface="Calibri" panose="020F0502020204030204" pitchFamily="34" charset="0"/>
                          <a:cs typeface="Calibri" panose="020F0502020204030204" pitchFamily="34" charset="0"/>
                        </a:rPr>
                        <a:t> for Kernel B</a:t>
                      </a:r>
                      <a:endParaRPr lang="zh-CN" altLang="en-US" sz="1200" dirty="0">
                        <a:solidFill>
                          <a:schemeClr val="tx1"/>
                        </a:solidFill>
                        <a:latin typeface="Calibri" panose="020F0502020204030204" pitchFamily="34" charset="0"/>
                        <a:cs typeface="Calibri" panose="020F0502020204030204" pitchFamily="34"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solidFill>
                      <a:srgbClr val="F0F7FD"/>
                    </a:solidFill>
                  </a:tcPr>
                </a:tc>
                <a:extLst>
                  <a:ext uri="{0D108BD9-81ED-4DB2-BD59-A6C34878D82A}">
                    <a16:rowId xmlns:a16="http://schemas.microsoft.com/office/drawing/2014/main" val="2938510966"/>
                  </a:ext>
                </a:extLst>
              </a:tr>
              <a:tr h="183600">
                <a:tc>
                  <a:txBody>
                    <a:bodyPr/>
                    <a:lstStyle/>
                    <a:p>
                      <a:r>
                        <a:rPr lang="en-US" altLang="zh-CN" sz="1200" dirty="0">
                          <a:solidFill>
                            <a:schemeClr val="tx1"/>
                          </a:solidFill>
                          <a:latin typeface="Calibri" panose="020F0502020204030204" pitchFamily="34" charset="0"/>
                          <a:cs typeface="Calibri" panose="020F0502020204030204" pitchFamily="34" charset="0"/>
                        </a:rPr>
                        <a:t> Op4 of </a:t>
                      </a:r>
                      <a:r>
                        <a:rPr lang="en-US" altLang="zh-CN" sz="1200" dirty="0" err="1">
                          <a:solidFill>
                            <a:schemeClr val="tx1"/>
                          </a:solidFill>
                          <a:latin typeface="Calibri" panose="020F0502020204030204" pitchFamily="34" charset="0"/>
                          <a:cs typeface="Calibri" panose="020F0502020204030204" pitchFamily="34" charset="0"/>
                        </a:rPr>
                        <a:t>layernorm</a:t>
                      </a:r>
                      <a:r>
                        <a:rPr lang="en-US" altLang="zh-CN" sz="1200" dirty="0">
                          <a:solidFill>
                            <a:schemeClr val="tx1"/>
                          </a:solidFill>
                          <a:latin typeface="Calibri" panose="020F0502020204030204" pitchFamily="34" charset="0"/>
                          <a:cs typeface="Calibri" panose="020F0502020204030204" pitchFamily="34" charset="0"/>
                        </a:rPr>
                        <a:t> for Kernel B</a:t>
                      </a:r>
                      <a:endParaRPr lang="zh-CN" altLang="en-US" sz="1200" dirty="0">
                        <a:solidFill>
                          <a:schemeClr val="tx1"/>
                        </a:solidFill>
                        <a:latin typeface="Calibri" panose="020F0502020204030204" pitchFamily="34" charset="0"/>
                        <a:cs typeface="Calibri" panose="020F0502020204030204" pitchFamily="34"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rgbClr val="FFFAE7"/>
                    </a:solidFill>
                  </a:tcPr>
                </a:tc>
                <a:extLst>
                  <a:ext uri="{0D108BD9-81ED-4DB2-BD59-A6C34878D82A}">
                    <a16:rowId xmlns:a16="http://schemas.microsoft.com/office/drawing/2014/main" val="2226007861"/>
                  </a:ext>
                </a:extLst>
              </a:tr>
              <a:tr h="263828">
                <a:tc>
                  <a:txBody>
                    <a:bodyPr/>
                    <a:lstStyle/>
                    <a:p>
                      <a:endParaRPr lang="zh-CN" altLang="en-US" sz="1200" dirty="0">
                        <a:solidFill>
                          <a:schemeClr val="tx1"/>
                        </a:solidFill>
                        <a:latin typeface="Calibri" panose="020F0502020204030204" pitchFamily="34" charset="0"/>
                        <a:cs typeface="Calibri" panose="020F0502020204030204" pitchFamily="34"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260012"/>
                  </a:ext>
                </a:extLst>
              </a:tr>
            </a:tbl>
          </a:graphicData>
        </a:graphic>
      </p:graphicFrame>
      <p:graphicFrame>
        <p:nvGraphicFramePr>
          <p:cNvPr id="7" name="表格 6">
            <a:extLst>
              <a:ext uri="{FF2B5EF4-FFF2-40B4-BE49-F238E27FC236}">
                <a16:creationId xmlns:a16="http://schemas.microsoft.com/office/drawing/2014/main" id="{B9B4DAE0-655D-1D74-A2F0-0B7E5A1C5308}"/>
              </a:ext>
            </a:extLst>
          </p:cNvPr>
          <p:cNvGraphicFramePr>
            <a:graphicFrameLocks noGrp="1"/>
          </p:cNvGraphicFramePr>
          <p:nvPr>
            <p:extLst>
              <p:ext uri="{D42A27DB-BD31-4B8C-83A1-F6EECF244321}">
                <p14:modId xmlns:p14="http://schemas.microsoft.com/office/powerpoint/2010/main" val="3566679059"/>
              </p:ext>
            </p:extLst>
          </p:nvPr>
        </p:nvGraphicFramePr>
        <p:xfrm>
          <a:off x="760828" y="3092020"/>
          <a:ext cx="1856828" cy="3304800"/>
        </p:xfrm>
        <a:graphic>
          <a:graphicData uri="http://schemas.openxmlformats.org/drawingml/2006/table">
            <a:tbl>
              <a:tblPr firstRow="1" bandRow="1">
                <a:tableStyleId>{5C22544A-7EE6-4342-B048-85BDC9FD1C3A}</a:tableStyleId>
              </a:tblPr>
              <a:tblGrid>
                <a:gridCol w="1856828">
                  <a:extLst>
                    <a:ext uri="{9D8B030D-6E8A-4147-A177-3AD203B41FA5}">
                      <a16:colId xmlns:a16="http://schemas.microsoft.com/office/drawing/2014/main" val="4282303221"/>
                    </a:ext>
                  </a:extLst>
                </a:gridCol>
              </a:tblGrid>
              <a:tr h="367200">
                <a:tc>
                  <a:txBody>
                    <a:bodyPr/>
                    <a:lstStyle/>
                    <a:p>
                      <a:r>
                        <a:rPr lang="en-US" altLang="zh-CN" b="1" dirty="0">
                          <a:solidFill>
                            <a:schemeClr val="tx1"/>
                          </a:solidFill>
                          <a:latin typeface="Calibri" panose="020F0502020204030204" pitchFamily="34" charset="0"/>
                          <a:cs typeface="Calibri" panose="020F0502020204030204" pitchFamily="34" charset="0"/>
                        </a:rPr>
                        <a:t>qwen2.py</a:t>
                      </a:r>
                      <a:endParaRPr lang="zh-CN" altLang="en-US" b="1"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8353980"/>
                  </a:ext>
                </a:extLst>
              </a:tr>
              <a:tr h="367200">
                <a:tc>
                  <a:txBody>
                    <a:bodyPr/>
                    <a:lstStyle/>
                    <a:p>
                      <a:endParaRPr lang="zh-CN" altLang="en-US"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5080236"/>
                  </a:ext>
                </a:extLst>
              </a:tr>
              <a:tr h="36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400" i="0" kern="1200" dirty="0" err="1">
                          <a:solidFill>
                            <a:schemeClr val="tx1"/>
                          </a:solidFill>
                          <a:latin typeface="Courier New" panose="02070309020205020404" pitchFamily="49" charset="0"/>
                          <a:ea typeface="+mn-ea"/>
                          <a:cs typeface="Courier New" panose="02070309020205020404" pitchFamily="49" charset="0"/>
                        </a:rPr>
                        <a:t>hidden_states</a:t>
                      </a:r>
                      <a:r>
                        <a:rPr lang="en" altLang="zh-CN" sz="1400" i="0" kern="1200" dirty="0">
                          <a:solidFill>
                            <a:schemeClr val="tx1"/>
                          </a:solidFill>
                          <a:latin typeface="Courier New" panose="02070309020205020404" pitchFamily="49" charset="0"/>
                          <a:ea typeface="+mn-ea"/>
                          <a:cs typeface="Courier New" panose="02070309020205020404" pitchFamily="49" charset="0"/>
                        </a:rPr>
                        <a:t>=</a:t>
                      </a:r>
                      <a:endParaRPr lang="zh-CN" altLang="en-US" sz="1400" i="0" kern="1200" dirty="0">
                        <a:solidFill>
                          <a:schemeClr val="tx1"/>
                        </a:solidFill>
                        <a:latin typeface="Courier New" panose="02070309020205020404" pitchFamily="49" charset="0"/>
                        <a:ea typeface="+mn-ea"/>
                        <a:cs typeface="Courier New" panose="02070309020205020404" pitchFamily="49"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2109768560"/>
                  </a:ext>
                </a:extLst>
              </a:tr>
              <a:tr h="36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050" i="0" kern="1200" dirty="0">
                          <a:solidFill>
                            <a:schemeClr val="tx1"/>
                          </a:solidFill>
                          <a:latin typeface="Courier New" panose="02070309020205020404" pitchFamily="49" charset="0"/>
                          <a:ea typeface="+mn-ea"/>
                          <a:cs typeface="Courier New" panose="02070309020205020404" pitchFamily="49" charset="0"/>
                        </a:rPr>
                        <a:t>  </a:t>
                      </a:r>
                      <a:r>
                        <a:rPr lang="en" altLang="zh-CN" sz="1400" i="0" kern="1200" dirty="0" err="1">
                          <a:solidFill>
                            <a:schemeClr val="tx1"/>
                          </a:solidFill>
                          <a:latin typeface="Courier New" panose="02070309020205020404" pitchFamily="49" charset="0"/>
                          <a:ea typeface="+mn-ea"/>
                          <a:cs typeface="Courier New" panose="02070309020205020404" pitchFamily="49" charset="0"/>
                        </a:rPr>
                        <a:t>self.self_attn</a:t>
                      </a:r>
                      <a:endParaRPr lang="zh-CN" altLang="en-US" sz="1400" i="0" kern="1200" dirty="0">
                        <a:solidFill>
                          <a:schemeClr val="tx1"/>
                        </a:solidFill>
                        <a:latin typeface="Courier New" panose="02070309020205020404" pitchFamily="49" charset="0"/>
                        <a:ea typeface="+mn-ea"/>
                        <a:cs typeface="Courier New" panose="02070309020205020404" pitchFamily="49"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3138494865"/>
                  </a:ext>
                </a:extLst>
              </a:tr>
              <a:tr h="367200">
                <a:tc>
                  <a:txBody>
                    <a:bodyPr/>
                    <a:lstStyle/>
                    <a:p>
                      <a:endParaRPr lang="zh-CN" altLang="en-US"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9747487"/>
                  </a:ext>
                </a:extLst>
              </a:tr>
              <a:tr h="36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400" i="0" kern="1200" dirty="0" err="1">
                          <a:solidFill>
                            <a:schemeClr val="tx1"/>
                          </a:solidFill>
                          <a:latin typeface="Courier New" panose="02070309020205020404" pitchFamily="49" charset="0"/>
                          <a:ea typeface="+mn-ea"/>
                          <a:cs typeface="Courier New" panose="02070309020205020404" pitchFamily="49" charset="0"/>
                        </a:rPr>
                        <a:t>attention_norm</a:t>
                      </a:r>
                      <a:endParaRPr lang="zh-CN" altLang="en-US" sz="1400" i="0" kern="1200" dirty="0">
                        <a:solidFill>
                          <a:schemeClr val="tx1"/>
                        </a:solidFill>
                        <a:latin typeface="Courier New" panose="02070309020205020404" pitchFamily="49" charset="0"/>
                        <a:ea typeface="+mn-ea"/>
                        <a:cs typeface="Courier New" panose="02070309020205020404" pitchFamily="49"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AE7"/>
                    </a:solidFill>
                  </a:tcPr>
                </a:tc>
                <a:extLst>
                  <a:ext uri="{0D108BD9-81ED-4DB2-BD59-A6C34878D82A}">
                    <a16:rowId xmlns:a16="http://schemas.microsoft.com/office/drawing/2014/main" val="1283075268"/>
                  </a:ext>
                </a:extLst>
              </a:tr>
              <a:tr h="36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solidFill>
                          <a:schemeClr val="tx1"/>
                        </a:solidFill>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4818545"/>
                  </a:ext>
                </a:extLst>
              </a:tr>
              <a:tr h="36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solidFill>
                          <a:schemeClr val="tx1"/>
                        </a:solidFill>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260012"/>
                  </a:ext>
                </a:extLst>
              </a:tr>
              <a:tr h="367200">
                <a:tc>
                  <a:txBody>
                    <a:bodyPr/>
                    <a:lstStyle/>
                    <a:p>
                      <a:r>
                        <a:rPr lang="en-US" altLang="zh-CN" dirty="0">
                          <a:solidFill>
                            <a:schemeClr val="tx1"/>
                          </a:solidFill>
                        </a:rPr>
                        <a:t>…</a:t>
                      </a:r>
                      <a:endParaRPr lang="zh-CN" altLang="en-US" dirty="0">
                        <a:solidFill>
                          <a:schemeClr val="tx1"/>
                        </a:solidFill>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1F7EB"/>
                    </a:solidFill>
                  </a:tcPr>
                </a:tc>
                <a:extLst>
                  <a:ext uri="{0D108BD9-81ED-4DB2-BD59-A6C34878D82A}">
                    <a16:rowId xmlns:a16="http://schemas.microsoft.com/office/drawing/2014/main" val="4174390540"/>
                  </a:ext>
                </a:extLst>
              </a:tr>
            </a:tbl>
          </a:graphicData>
        </a:graphic>
      </p:graphicFrame>
      <p:sp>
        <p:nvSpPr>
          <p:cNvPr id="8" name="圆角矩形 1">
            <a:extLst>
              <a:ext uri="{FF2B5EF4-FFF2-40B4-BE49-F238E27FC236}">
                <a16:creationId xmlns:a16="http://schemas.microsoft.com/office/drawing/2014/main" id="{22C9F5F9-1F24-E431-12B3-BAE26F1B97ED}"/>
              </a:ext>
            </a:extLst>
          </p:cNvPr>
          <p:cNvSpPr/>
          <p:nvPr/>
        </p:nvSpPr>
        <p:spPr>
          <a:xfrm>
            <a:off x="8401598" y="1171556"/>
            <a:ext cx="2236703" cy="5589924"/>
          </a:xfrm>
          <a:prstGeom prst="roundRect">
            <a:avLst>
              <a:gd name="adj" fmla="val 4947"/>
            </a:avLst>
          </a:prstGeom>
          <a:no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latin typeface="Calibri" panose="020F0502020204030204" pitchFamily="34" charset="0"/>
              <a:cs typeface="Calibri" panose="020F0502020204030204" pitchFamily="34" charset="0"/>
            </a:endParaRPr>
          </a:p>
        </p:txBody>
      </p:sp>
      <p:graphicFrame>
        <p:nvGraphicFramePr>
          <p:cNvPr id="9" name="表格 8">
            <a:extLst>
              <a:ext uri="{FF2B5EF4-FFF2-40B4-BE49-F238E27FC236}">
                <a16:creationId xmlns:a16="http://schemas.microsoft.com/office/drawing/2014/main" id="{6E5A9251-6A1B-431F-A02D-D4038D34A819}"/>
              </a:ext>
            </a:extLst>
          </p:cNvPr>
          <p:cNvGraphicFramePr>
            <a:graphicFrameLocks noGrp="1"/>
          </p:cNvGraphicFramePr>
          <p:nvPr>
            <p:extLst>
              <p:ext uri="{D42A27DB-BD31-4B8C-83A1-F6EECF244321}">
                <p14:modId xmlns:p14="http://schemas.microsoft.com/office/powerpoint/2010/main" val="2644988590"/>
              </p:ext>
            </p:extLst>
          </p:nvPr>
        </p:nvGraphicFramePr>
        <p:xfrm>
          <a:off x="3029170" y="1687125"/>
          <a:ext cx="2292908" cy="3108960"/>
        </p:xfrm>
        <a:graphic>
          <a:graphicData uri="http://schemas.openxmlformats.org/drawingml/2006/table">
            <a:tbl>
              <a:tblPr firstRow="1" bandRow="1">
                <a:tableStyleId>{5C22544A-7EE6-4342-B048-85BDC9FD1C3A}</a:tableStyleId>
              </a:tblPr>
              <a:tblGrid>
                <a:gridCol w="2292908">
                  <a:extLst>
                    <a:ext uri="{9D8B030D-6E8A-4147-A177-3AD203B41FA5}">
                      <a16:colId xmlns:a16="http://schemas.microsoft.com/office/drawing/2014/main" val="4282303221"/>
                    </a:ext>
                  </a:extLst>
                </a:gridCol>
              </a:tblGrid>
              <a:tr h="263828">
                <a:tc>
                  <a:txBody>
                    <a:bodyPr/>
                    <a:lstStyle/>
                    <a:p>
                      <a:r>
                        <a:rPr lang="en-US" altLang="zh-CN" b="1" dirty="0">
                          <a:solidFill>
                            <a:schemeClr val="tx1"/>
                          </a:solidFill>
                          <a:latin typeface="Calibri" panose="020F0502020204030204" pitchFamily="34" charset="0"/>
                          <a:cs typeface="Calibri" panose="020F0502020204030204" pitchFamily="34" charset="0"/>
                        </a:rPr>
                        <a:t>qwen3.py</a:t>
                      </a:r>
                      <a:endParaRPr lang="zh-CN" altLang="en-US" b="1"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8353980"/>
                  </a:ext>
                </a:extLst>
              </a:tr>
              <a:tr h="263828">
                <a:tc>
                  <a:txBody>
                    <a:bodyPr/>
                    <a:lstStyle/>
                    <a:p>
                      <a:endParaRPr lang="zh-CN" altLang="en-US"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9768560"/>
                  </a:ext>
                </a:extLst>
              </a:tr>
              <a:tr h="263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600" i="0" kern="1200" dirty="0" err="1">
                          <a:solidFill>
                            <a:schemeClr val="tx1"/>
                          </a:solidFill>
                          <a:latin typeface="Courier New" panose="02070309020205020404" pitchFamily="49" charset="0"/>
                          <a:ea typeface="+mn-ea"/>
                          <a:cs typeface="Courier New" panose="02070309020205020404" pitchFamily="49" charset="0"/>
                        </a:rPr>
                        <a:t>QKVParallelLinear</a:t>
                      </a:r>
                      <a:endParaRPr lang="en" altLang="zh-CN" sz="1600" i="0" kern="1200" dirty="0">
                        <a:solidFill>
                          <a:schemeClr val="tx1"/>
                        </a:solidFill>
                        <a:latin typeface="Courier New" panose="02070309020205020404" pitchFamily="49" charset="0"/>
                        <a:ea typeface="+mn-ea"/>
                        <a:cs typeface="Courier New" panose="02070309020205020404" pitchFamily="49"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3138494865"/>
                  </a:ext>
                </a:extLst>
              </a:tr>
              <a:tr h="263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600" i="0" kern="1200" dirty="0" err="1">
                          <a:solidFill>
                            <a:schemeClr val="tx1"/>
                          </a:solidFill>
                          <a:latin typeface="Courier New" panose="02070309020205020404" pitchFamily="49" charset="0"/>
                          <a:ea typeface="+mn-ea"/>
                          <a:cs typeface="Courier New" panose="02070309020205020404" pitchFamily="49" charset="0"/>
                        </a:rPr>
                        <a:t>RowParallelLinear</a:t>
                      </a:r>
                      <a:endParaRPr lang="en" altLang="zh-CN" sz="1600" i="0" kern="1200" dirty="0">
                        <a:solidFill>
                          <a:schemeClr val="tx1"/>
                        </a:solidFill>
                        <a:latin typeface="Courier New" panose="02070309020205020404" pitchFamily="49" charset="0"/>
                        <a:ea typeface="+mn-ea"/>
                        <a:cs typeface="Courier New" panose="02070309020205020404" pitchFamily="49"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3949747487"/>
                  </a:ext>
                </a:extLst>
              </a:tr>
              <a:tr h="263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600" i="0" kern="1200" dirty="0" err="1">
                          <a:solidFill>
                            <a:schemeClr val="tx1"/>
                          </a:solidFill>
                          <a:latin typeface="Courier New" panose="02070309020205020404" pitchFamily="49" charset="0"/>
                          <a:ea typeface="+mn-ea"/>
                          <a:cs typeface="Courier New" panose="02070309020205020404" pitchFamily="49" charset="0"/>
                        </a:rPr>
                        <a:t>get_rope</a:t>
                      </a:r>
                      <a:endParaRPr lang="en" altLang="zh-CN" sz="1600" i="0" kern="1200" dirty="0">
                        <a:solidFill>
                          <a:schemeClr val="tx1"/>
                        </a:solidFill>
                        <a:latin typeface="Courier New" panose="02070309020205020404" pitchFamily="49" charset="0"/>
                        <a:ea typeface="+mn-ea"/>
                        <a:cs typeface="Courier New" panose="02070309020205020404" pitchFamily="49"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1283075268"/>
                  </a:ext>
                </a:extLst>
              </a:tr>
              <a:tr h="263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600" i="0" kern="1200" dirty="0">
                          <a:solidFill>
                            <a:schemeClr val="tx1"/>
                          </a:solidFill>
                          <a:latin typeface="Courier New" panose="02070309020205020404" pitchFamily="49" charset="0"/>
                          <a:ea typeface="+mn-ea"/>
                          <a:cs typeface="Courier New" panose="02070309020205020404" pitchFamily="49" charset="0"/>
                        </a:rPr>
                        <a:t>Attention</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3594818545"/>
                  </a:ext>
                </a:extLst>
              </a:tr>
              <a:tr h="263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600" i="0" kern="1200" dirty="0" err="1">
                          <a:solidFill>
                            <a:schemeClr val="tx1"/>
                          </a:solidFill>
                          <a:latin typeface="Courier New" panose="02070309020205020404" pitchFamily="49" charset="0"/>
                          <a:ea typeface="+mn-ea"/>
                          <a:cs typeface="Courier New" panose="02070309020205020404" pitchFamily="49" charset="0"/>
                        </a:rPr>
                        <a:t>QNorm</a:t>
                      </a:r>
                      <a:endParaRPr lang="en" altLang="zh-CN" sz="1600" i="0" kern="1200" dirty="0">
                        <a:solidFill>
                          <a:schemeClr val="tx1"/>
                        </a:solidFill>
                        <a:latin typeface="Courier New" panose="02070309020205020404" pitchFamily="49" charset="0"/>
                        <a:ea typeface="+mn-ea"/>
                        <a:cs typeface="Courier New" panose="02070309020205020404" pitchFamily="49"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1356260012"/>
                  </a:ext>
                </a:extLst>
              </a:tr>
              <a:tr h="263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600" i="0" kern="1200" dirty="0" err="1">
                          <a:solidFill>
                            <a:schemeClr val="tx1"/>
                          </a:solidFill>
                          <a:latin typeface="Courier New" panose="02070309020205020404" pitchFamily="49" charset="0"/>
                          <a:ea typeface="+mn-ea"/>
                          <a:cs typeface="Courier New" panose="02070309020205020404" pitchFamily="49" charset="0"/>
                        </a:rPr>
                        <a:t>KNorm</a:t>
                      </a:r>
                      <a:endParaRPr lang="en" altLang="zh-CN" sz="1600" i="0" kern="1200" dirty="0">
                        <a:solidFill>
                          <a:schemeClr val="tx1"/>
                        </a:solidFill>
                        <a:latin typeface="Courier New" panose="02070309020205020404" pitchFamily="49" charset="0"/>
                        <a:ea typeface="+mn-ea"/>
                        <a:cs typeface="Courier New" panose="02070309020205020404" pitchFamily="49"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2817497908"/>
                  </a:ext>
                </a:extLst>
              </a:tr>
              <a:tr h="263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9963737"/>
                  </a:ext>
                </a:extLst>
              </a:tr>
            </a:tbl>
          </a:graphicData>
        </a:graphic>
      </p:graphicFrame>
      <p:graphicFrame>
        <p:nvGraphicFramePr>
          <p:cNvPr id="10" name="表格 9">
            <a:extLst>
              <a:ext uri="{FF2B5EF4-FFF2-40B4-BE49-F238E27FC236}">
                <a16:creationId xmlns:a16="http://schemas.microsoft.com/office/drawing/2014/main" id="{8157A68B-94C4-7917-2ECA-AB5A23FE2DCE}"/>
              </a:ext>
            </a:extLst>
          </p:cNvPr>
          <p:cNvGraphicFramePr>
            <a:graphicFrameLocks noGrp="1"/>
          </p:cNvGraphicFramePr>
          <p:nvPr>
            <p:extLst>
              <p:ext uri="{D42A27DB-BD31-4B8C-83A1-F6EECF244321}">
                <p14:modId xmlns:p14="http://schemas.microsoft.com/office/powerpoint/2010/main" val="1241663472"/>
              </p:ext>
            </p:extLst>
          </p:nvPr>
        </p:nvGraphicFramePr>
        <p:xfrm>
          <a:off x="5994294" y="1979265"/>
          <a:ext cx="1926915" cy="1828800"/>
        </p:xfrm>
        <a:graphic>
          <a:graphicData uri="http://schemas.openxmlformats.org/drawingml/2006/table">
            <a:tbl>
              <a:tblPr firstRow="1" bandRow="1">
                <a:tableStyleId>{5C22544A-7EE6-4342-B048-85BDC9FD1C3A}</a:tableStyleId>
              </a:tblPr>
              <a:tblGrid>
                <a:gridCol w="1926915">
                  <a:extLst>
                    <a:ext uri="{9D8B030D-6E8A-4147-A177-3AD203B41FA5}">
                      <a16:colId xmlns:a16="http://schemas.microsoft.com/office/drawing/2014/main" val="4282303221"/>
                    </a:ext>
                  </a:extLst>
                </a:gridCol>
              </a:tblGrid>
              <a:tr h="263828">
                <a:tc>
                  <a:txBody>
                    <a:bodyPr/>
                    <a:lstStyle/>
                    <a:p>
                      <a:r>
                        <a:rPr lang="en-US" altLang="zh-CN" b="1" dirty="0" err="1">
                          <a:solidFill>
                            <a:schemeClr val="tx1"/>
                          </a:solidFill>
                          <a:latin typeface="Calibri" panose="020F0502020204030204" pitchFamily="34" charset="0"/>
                          <a:cs typeface="Calibri" panose="020F0502020204030204" pitchFamily="34" charset="0"/>
                        </a:rPr>
                        <a:t>linear.py</a:t>
                      </a:r>
                      <a:endParaRPr lang="zh-CN" altLang="en-US" b="1"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8353980"/>
                  </a:ext>
                </a:extLst>
              </a:tr>
              <a:tr h="263828">
                <a:tc>
                  <a:txBody>
                    <a:bodyPr/>
                    <a:lstStyle/>
                    <a:p>
                      <a:endParaRPr lang="zh-CN" altLang="en-US"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1976994"/>
                  </a:ext>
                </a:extLst>
              </a:tr>
              <a:tr h="263828">
                <a:tc>
                  <a:txBody>
                    <a:bodyPr/>
                    <a:lstStyle/>
                    <a:p>
                      <a:r>
                        <a:rPr lang="da-DK" altLang="zh-CN" dirty="0">
                          <a:solidFill>
                            <a:schemeClr val="tx1"/>
                          </a:solidFill>
                          <a:latin typeface="Calibri" panose="020F0502020204030204" pitchFamily="34" charset="0"/>
                          <a:cs typeface="Calibri" panose="020F0502020204030204" pitchFamily="34" charset="0"/>
                        </a:rPr>
                        <a:t>Ops for Kernel A</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2925080236"/>
                  </a:ext>
                </a:extLst>
              </a:tr>
              <a:tr h="263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ltLang="zh-CN" dirty="0">
                          <a:solidFill>
                            <a:schemeClr val="tx1"/>
                          </a:solidFill>
                          <a:latin typeface="Calibri" panose="020F0502020204030204" pitchFamily="34" charset="0"/>
                          <a:cs typeface="Calibri" panose="020F0502020204030204" pitchFamily="34" charset="0"/>
                        </a:rPr>
                        <a:t>Ops for Kernel A</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7FD"/>
                    </a:solidFill>
                  </a:tcPr>
                </a:tc>
                <a:extLst>
                  <a:ext uri="{0D108BD9-81ED-4DB2-BD59-A6C34878D82A}">
                    <a16:rowId xmlns:a16="http://schemas.microsoft.com/office/drawing/2014/main" val="2109768560"/>
                  </a:ext>
                </a:extLst>
              </a:tr>
              <a:tr h="263828">
                <a:tc>
                  <a:txBody>
                    <a:bodyPr/>
                    <a:lstStyle/>
                    <a:p>
                      <a:endParaRPr lang="zh-CN" altLang="en-US" dirty="0">
                        <a:solidFill>
                          <a:schemeClr val="tx1"/>
                        </a:solidFill>
                        <a:latin typeface="Calibri" panose="020F0502020204030204" pitchFamily="34" charset="0"/>
                        <a:cs typeface="Calibri" panose="020F0502020204030204" pitchFamily="34"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260012"/>
                  </a:ext>
                </a:extLst>
              </a:tr>
            </a:tbl>
          </a:graphicData>
        </a:graphic>
      </p:graphicFrame>
      <p:sp>
        <p:nvSpPr>
          <p:cNvPr id="11" name="圆角矩形 1">
            <a:extLst>
              <a:ext uri="{FF2B5EF4-FFF2-40B4-BE49-F238E27FC236}">
                <a16:creationId xmlns:a16="http://schemas.microsoft.com/office/drawing/2014/main" id="{7D5578E7-9812-46AC-13D0-AC753317F2AE}"/>
              </a:ext>
            </a:extLst>
          </p:cNvPr>
          <p:cNvSpPr/>
          <p:nvPr/>
        </p:nvSpPr>
        <p:spPr>
          <a:xfrm>
            <a:off x="8586774" y="2239888"/>
            <a:ext cx="1692348" cy="1313987"/>
          </a:xfrm>
          <a:prstGeom prst="roundRect">
            <a:avLst>
              <a:gd name="adj" fmla="val 8016"/>
            </a:avLst>
          </a:prstGeom>
          <a:solidFill>
            <a:srgbClr val="F0F7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latin typeface="Calibri" panose="020F0502020204030204" pitchFamily="34" charset="0"/>
                <a:cs typeface="Calibri" panose="020F0502020204030204" pitchFamily="34" charset="0"/>
              </a:rPr>
              <a:t>Fused Kernel A</a:t>
            </a:r>
            <a:endParaRPr kumimoji="1" lang="zh-CN" altLang="en-US" dirty="0">
              <a:solidFill>
                <a:schemeClr val="tx1"/>
              </a:solidFill>
              <a:latin typeface="Calibri" panose="020F0502020204030204" pitchFamily="34" charset="0"/>
              <a:cs typeface="Calibri" panose="020F0502020204030204" pitchFamily="34" charset="0"/>
            </a:endParaRPr>
          </a:p>
        </p:txBody>
      </p:sp>
      <p:sp>
        <p:nvSpPr>
          <p:cNvPr id="12" name="圆角矩形 2">
            <a:extLst>
              <a:ext uri="{FF2B5EF4-FFF2-40B4-BE49-F238E27FC236}">
                <a16:creationId xmlns:a16="http://schemas.microsoft.com/office/drawing/2014/main" id="{89D12905-4DD6-EAB7-FF61-5D4378E8D954}"/>
              </a:ext>
            </a:extLst>
          </p:cNvPr>
          <p:cNvSpPr/>
          <p:nvPr/>
        </p:nvSpPr>
        <p:spPr>
          <a:xfrm>
            <a:off x="8586774" y="4295513"/>
            <a:ext cx="1692348" cy="1155227"/>
          </a:xfrm>
          <a:prstGeom prst="roundRect">
            <a:avLst>
              <a:gd name="adj" fmla="val 9180"/>
            </a:avLst>
          </a:prstGeom>
          <a:solidFill>
            <a:srgbClr val="FFFAE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latin typeface="Calibri" panose="020F0502020204030204" pitchFamily="34" charset="0"/>
                <a:cs typeface="Calibri" panose="020F0502020204030204" pitchFamily="34" charset="0"/>
              </a:rPr>
              <a:t>Fused Kernel B</a:t>
            </a:r>
            <a:endParaRPr kumimoji="1" lang="zh-CN" altLang="en-US" dirty="0">
              <a:solidFill>
                <a:schemeClr val="tx1"/>
              </a:solidFill>
              <a:latin typeface="Calibri" panose="020F0502020204030204" pitchFamily="34" charset="0"/>
              <a:cs typeface="Calibri" panose="020F0502020204030204" pitchFamily="34" charset="0"/>
            </a:endParaRPr>
          </a:p>
        </p:txBody>
      </p:sp>
      <p:sp>
        <p:nvSpPr>
          <p:cNvPr id="13" name="圆角矩形 7">
            <a:extLst>
              <a:ext uri="{FF2B5EF4-FFF2-40B4-BE49-F238E27FC236}">
                <a16:creationId xmlns:a16="http://schemas.microsoft.com/office/drawing/2014/main" id="{3BF2EF04-EA69-7D89-F75D-F375AE09275F}"/>
              </a:ext>
            </a:extLst>
          </p:cNvPr>
          <p:cNvSpPr/>
          <p:nvPr/>
        </p:nvSpPr>
        <p:spPr>
          <a:xfrm>
            <a:off x="8586774" y="6190527"/>
            <a:ext cx="1692348" cy="435332"/>
          </a:xfrm>
          <a:prstGeom prst="roundRect">
            <a:avLst/>
          </a:prstGeom>
          <a:solidFill>
            <a:srgbClr val="F1F7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latin typeface="Calibri" panose="020F0502020204030204" pitchFamily="34" charset="0"/>
                <a:cs typeface="Calibri" panose="020F0502020204030204" pitchFamily="34" charset="0"/>
              </a:rPr>
              <a:t>Fused Kernel C</a:t>
            </a:r>
            <a:endParaRPr kumimoji="1" lang="zh-CN" altLang="en-US" dirty="0">
              <a:solidFill>
                <a:schemeClr val="tx1"/>
              </a:solidFill>
              <a:latin typeface="Calibri" panose="020F0502020204030204" pitchFamily="34" charset="0"/>
              <a:cs typeface="Calibri" panose="020F0502020204030204" pitchFamily="34" charset="0"/>
            </a:endParaRPr>
          </a:p>
        </p:txBody>
      </p:sp>
      <p:cxnSp>
        <p:nvCxnSpPr>
          <p:cNvPr id="14" name="直线连接符 13">
            <a:extLst>
              <a:ext uri="{FF2B5EF4-FFF2-40B4-BE49-F238E27FC236}">
                <a16:creationId xmlns:a16="http://schemas.microsoft.com/office/drawing/2014/main" id="{0E854836-932F-34D1-D99B-6D05F7ACF082}"/>
              </a:ext>
            </a:extLst>
          </p:cNvPr>
          <p:cNvCxnSpPr>
            <a:cxnSpLocks/>
          </p:cNvCxnSpPr>
          <p:nvPr/>
        </p:nvCxnSpPr>
        <p:spPr>
          <a:xfrm>
            <a:off x="5676470" y="1545477"/>
            <a:ext cx="0" cy="5216003"/>
          </a:xfrm>
          <a:prstGeom prst="line">
            <a:avLst/>
          </a:prstGeom>
          <a:ln w="38100">
            <a:prstDash val="sysDash"/>
          </a:ln>
        </p:spPr>
        <p:style>
          <a:lnRef idx="2">
            <a:schemeClr val="dk1"/>
          </a:lnRef>
          <a:fillRef idx="0">
            <a:schemeClr val="dk1"/>
          </a:fillRef>
          <a:effectRef idx="1">
            <a:schemeClr val="dk1"/>
          </a:effectRef>
          <a:fontRef idx="minor">
            <a:schemeClr val="tx1"/>
          </a:fontRef>
        </p:style>
      </p:cxnSp>
      <p:cxnSp>
        <p:nvCxnSpPr>
          <p:cNvPr id="15" name="直线箭头连接符 15">
            <a:extLst>
              <a:ext uri="{FF2B5EF4-FFF2-40B4-BE49-F238E27FC236}">
                <a16:creationId xmlns:a16="http://schemas.microsoft.com/office/drawing/2014/main" id="{80C6F33E-7C4F-6C18-4BB8-95E474528A0E}"/>
              </a:ext>
            </a:extLst>
          </p:cNvPr>
          <p:cNvCxnSpPr>
            <a:cxnSpLocks/>
          </p:cNvCxnSpPr>
          <p:nvPr/>
        </p:nvCxnSpPr>
        <p:spPr>
          <a:xfrm flipH="1" flipV="1">
            <a:off x="5322078" y="3755411"/>
            <a:ext cx="672216" cy="1100555"/>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直线箭头连接符 16">
            <a:extLst>
              <a:ext uri="{FF2B5EF4-FFF2-40B4-BE49-F238E27FC236}">
                <a16:creationId xmlns:a16="http://schemas.microsoft.com/office/drawing/2014/main" id="{D31FA2C0-444A-B82B-C5D4-DDA74991CDEB}"/>
              </a:ext>
            </a:extLst>
          </p:cNvPr>
          <p:cNvCxnSpPr>
            <a:cxnSpLocks/>
          </p:cNvCxnSpPr>
          <p:nvPr/>
        </p:nvCxnSpPr>
        <p:spPr>
          <a:xfrm flipH="1">
            <a:off x="2617857" y="4419600"/>
            <a:ext cx="404722" cy="140712"/>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直线箭头连接符 19">
            <a:extLst>
              <a:ext uri="{FF2B5EF4-FFF2-40B4-BE49-F238E27FC236}">
                <a16:creationId xmlns:a16="http://schemas.microsoft.com/office/drawing/2014/main" id="{3EC34B6E-8D26-9560-0385-499B0AF1CA28}"/>
              </a:ext>
            </a:extLst>
          </p:cNvPr>
          <p:cNvCxnSpPr>
            <a:cxnSpLocks/>
          </p:cNvCxnSpPr>
          <p:nvPr/>
        </p:nvCxnSpPr>
        <p:spPr>
          <a:xfrm flipH="1" flipV="1">
            <a:off x="5322078" y="4419600"/>
            <a:ext cx="672216" cy="1545686"/>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直线箭头连接符 22">
            <a:extLst>
              <a:ext uri="{FF2B5EF4-FFF2-40B4-BE49-F238E27FC236}">
                <a16:creationId xmlns:a16="http://schemas.microsoft.com/office/drawing/2014/main" id="{4A2FA9AF-3A34-8992-712F-C80C686D9D8C}"/>
              </a:ext>
            </a:extLst>
          </p:cNvPr>
          <p:cNvCxnSpPr>
            <a:cxnSpLocks/>
          </p:cNvCxnSpPr>
          <p:nvPr/>
        </p:nvCxnSpPr>
        <p:spPr>
          <a:xfrm flipH="1" flipV="1">
            <a:off x="5322078" y="3418806"/>
            <a:ext cx="672216" cy="23371"/>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直线箭头连接符 25">
            <a:extLst>
              <a:ext uri="{FF2B5EF4-FFF2-40B4-BE49-F238E27FC236}">
                <a16:creationId xmlns:a16="http://schemas.microsoft.com/office/drawing/2014/main" id="{AF6AA43E-800F-0334-209D-D1A70C9288FA}"/>
              </a:ext>
            </a:extLst>
          </p:cNvPr>
          <p:cNvCxnSpPr>
            <a:cxnSpLocks/>
          </p:cNvCxnSpPr>
          <p:nvPr/>
        </p:nvCxnSpPr>
        <p:spPr>
          <a:xfrm flipH="1">
            <a:off x="2617857" y="4855966"/>
            <a:ext cx="3376437" cy="61073"/>
          </a:xfrm>
          <a:prstGeom prst="straightConnector1">
            <a:avLst/>
          </a:prstGeom>
          <a:ln w="28575">
            <a:solidFill>
              <a:srgbClr val="EEC781"/>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直线箭头连接符 28">
            <a:extLst>
              <a:ext uri="{FF2B5EF4-FFF2-40B4-BE49-F238E27FC236}">
                <a16:creationId xmlns:a16="http://schemas.microsoft.com/office/drawing/2014/main" id="{51AE7CF7-64E3-3AA5-C89C-F2B63B3638B9}"/>
              </a:ext>
            </a:extLst>
          </p:cNvPr>
          <p:cNvCxnSpPr>
            <a:cxnSpLocks/>
          </p:cNvCxnSpPr>
          <p:nvPr/>
        </p:nvCxnSpPr>
        <p:spPr>
          <a:xfrm flipH="1" flipV="1">
            <a:off x="2617857" y="5306885"/>
            <a:ext cx="3376437" cy="648903"/>
          </a:xfrm>
          <a:prstGeom prst="straightConnector1">
            <a:avLst/>
          </a:prstGeom>
          <a:ln w="28575">
            <a:solidFill>
              <a:srgbClr val="EEC781"/>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直线箭头连接符 31">
            <a:extLst>
              <a:ext uri="{FF2B5EF4-FFF2-40B4-BE49-F238E27FC236}">
                <a16:creationId xmlns:a16="http://schemas.microsoft.com/office/drawing/2014/main" id="{84F36A56-2BFB-DA16-3215-A0309B877CE0}"/>
              </a:ext>
            </a:extLst>
          </p:cNvPr>
          <p:cNvCxnSpPr>
            <a:cxnSpLocks/>
          </p:cNvCxnSpPr>
          <p:nvPr/>
        </p:nvCxnSpPr>
        <p:spPr>
          <a:xfrm flipH="1">
            <a:off x="2617857" y="2416224"/>
            <a:ext cx="379972" cy="1440835"/>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直线箭头连接符 34">
            <a:extLst>
              <a:ext uri="{FF2B5EF4-FFF2-40B4-BE49-F238E27FC236}">
                <a16:creationId xmlns:a16="http://schemas.microsoft.com/office/drawing/2014/main" id="{B9B3F79E-A61E-B648-EC69-75E4D932C720}"/>
              </a:ext>
            </a:extLst>
          </p:cNvPr>
          <p:cNvCxnSpPr>
            <a:cxnSpLocks/>
          </p:cNvCxnSpPr>
          <p:nvPr/>
        </p:nvCxnSpPr>
        <p:spPr>
          <a:xfrm flipH="1" flipV="1">
            <a:off x="5322078" y="2432482"/>
            <a:ext cx="672216" cy="277533"/>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24" name="组合 23">
            <a:extLst>
              <a:ext uri="{FF2B5EF4-FFF2-40B4-BE49-F238E27FC236}">
                <a16:creationId xmlns:a16="http://schemas.microsoft.com/office/drawing/2014/main" id="{1583F895-E765-6453-AA54-1F308DEB7036}"/>
              </a:ext>
            </a:extLst>
          </p:cNvPr>
          <p:cNvGrpSpPr/>
          <p:nvPr/>
        </p:nvGrpSpPr>
        <p:grpSpPr>
          <a:xfrm>
            <a:off x="8579129" y="1530690"/>
            <a:ext cx="1899103" cy="369332"/>
            <a:chOff x="969890" y="3596427"/>
            <a:chExt cx="1899103" cy="369332"/>
          </a:xfrm>
        </p:grpSpPr>
        <p:sp>
          <p:nvSpPr>
            <p:cNvPr id="28" name="文本框 27">
              <a:extLst>
                <a:ext uri="{FF2B5EF4-FFF2-40B4-BE49-F238E27FC236}">
                  <a16:creationId xmlns:a16="http://schemas.microsoft.com/office/drawing/2014/main" id="{67F5A395-13B3-5711-EE11-BD76A45F56C6}"/>
                </a:ext>
              </a:extLst>
            </p:cNvPr>
            <p:cNvSpPr txBox="1"/>
            <p:nvPr/>
          </p:nvSpPr>
          <p:spPr>
            <a:xfrm>
              <a:off x="1351655" y="3596427"/>
              <a:ext cx="1517338" cy="369332"/>
            </a:xfrm>
            <a:prstGeom prst="rect">
              <a:avLst/>
            </a:prstGeom>
            <a:noFill/>
          </p:spPr>
          <p:txBody>
            <a:bodyPr wrap="none" rtlCol="0">
              <a:spAutoFit/>
            </a:bodyPr>
            <a:lstStyle/>
            <a:p>
              <a:r>
                <a:rPr kumimoji="1" lang="en-US" altLang="zh-CN" dirty="0">
                  <a:latin typeface="Calibri" panose="020F0502020204030204" pitchFamily="34" charset="0"/>
                  <a:cs typeface="Calibri" panose="020F0502020204030204" pitchFamily="34" charset="0"/>
                </a:rPr>
                <a:t>Forward Enter</a:t>
              </a:r>
              <a:endParaRPr kumimoji="1" lang="zh-CN" altLang="en-US" dirty="0">
                <a:latin typeface="Calibri" panose="020F0502020204030204" pitchFamily="34" charset="0"/>
                <a:cs typeface="Calibri" panose="020F0502020204030204" pitchFamily="34" charset="0"/>
              </a:endParaRPr>
            </a:p>
          </p:txBody>
        </p:sp>
        <p:pic>
          <p:nvPicPr>
            <p:cNvPr id="29" name="图形 28">
              <a:extLst>
                <a:ext uri="{FF2B5EF4-FFF2-40B4-BE49-F238E27FC236}">
                  <a16:creationId xmlns:a16="http://schemas.microsoft.com/office/drawing/2014/main" id="{046938B6-55AF-1DE3-4F0A-EF77C104528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700000">
              <a:off x="969890" y="3597346"/>
              <a:ext cx="367494" cy="367494"/>
            </a:xfrm>
            <a:prstGeom prst="rect">
              <a:avLst/>
            </a:prstGeom>
          </p:spPr>
        </p:pic>
      </p:grpSp>
      <p:grpSp>
        <p:nvGrpSpPr>
          <p:cNvPr id="25" name="组合 24">
            <a:extLst>
              <a:ext uri="{FF2B5EF4-FFF2-40B4-BE49-F238E27FC236}">
                <a16:creationId xmlns:a16="http://schemas.microsoft.com/office/drawing/2014/main" id="{D9DF3AD6-32A9-DB99-C0E0-21C18490ED4C}"/>
              </a:ext>
            </a:extLst>
          </p:cNvPr>
          <p:cNvGrpSpPr/>
          <p:nvPr/>
        </p:nvGrpSpPr>
        <p:grpSpPr>
          <a:xfrm>
            <a:off x="8577337" y="1830379"/>
            <a:ext cx="1520923" cy="373134"/>
            <a:chOff x="969890" y="3591706"/>
            <a:chExt cx="1520923" cy="373134"/>
          </a:xfrm>
        </p:grpSpPr>
        <p:sp>
          <p:nvSpPr>
            <p:cNvPr id="26" name="文本框 25">
              <a:extLst>
                <a:ext uri="{FF2B5EF4-FFF2-40B4-BE49-F238E27FC236}">
                  <a16:creationId xmlns:a16="http://schemas.microsoft.com/office/drawing/2014/main" id="{D219EDB0-9AC1-1765-B738-1EA29E03BC00}"/>
                </a:ext>
              </a:extLst>
            </p:cNvPr>
            <p:cNvSpPr txBox="1"/>
            <p:nvPr/>
          </p:nvSpPr>
          <p:spPr>
            <a:xfrm>
              <a:off x="1351655" y="3591706"/>
              <a:ext cx="1139158" cy="369332"/>
            </a:xfrm>
            <a:prstGeom prst="rect">
              <a:avLst/>
            </a:prstGeom>
            <a:noFill/>
          </p:spPr>
          <p:txBody>
            <a:bodyPr wrap="none" rtlCol="0">
              <a:spAutoFit/>
            </a:bodyPr>
            <a:lstStyle/>
            <a:p>
              <a:r>
                <a:rPr kumimoji="1" lang="en-US" altLang="zh-CN" dirty="0">
                  <a:latin typeface="Calibri" panose="020F0502020204030204" pitchFamily="34" charset="0"/>
                  <a:cs typeface="Calibri" panose="020F0502020204030204" pitchFamily="34" charset="0"/>
                </a:rPr>
                <a:t>Attn Enter</a:t>
              </a:r>
              <a:endParaRPr kumimoji="1" lang="zh-CN" altLang="en-US" dirty="0">
                <a:latin typeface="Calibri" panose="020F0502020204030204" pitchFamily="34" charset="0"/>
                <a:cs typeface="Calibri" panose="020F0502020204030204" pitchFamily="34" charset="0"/>
              </a:endParaRPr>
            </a:p>
          </p:txBody>
        </p:sp>
        <p:pic>
          <p:nvPicPr>
            <p:cNvPr id="27" name="图形 26">
              <a:extLst>
                <a:ext uri="{FF2B5EF4-FFF2-40B4-BE49-F238E27FC236}">
                  <a16:creationId xmlns:a16="http://schemas.microsoft.com/office/drawing/2014/main" id="{F0DA33F2-F39F-F020-BD8F-B4E832B367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700000">
              <a:off x="969890" y="3597346"/>
              <a:ext cx="367494" cy="367494"/>
            </a:xfrm>
            <a:prstGeom prst="rect">
              <a:avLst/>
            </a:prstGeom>
          </p:spPr>
        </p:pic>
      </p:grpSp>
      <p:grpSp>
        <p:nvGrpSpPr>
          <p:cNvPr id="31" name="组合 30">
            <a:extLst>
              <a:ext uri="{FF2B5EF4-FFF2-40B4-BE49-F238E27FC236}">
                <a16:creationId xmlns:a16="http://schemas.microsoft.com/office/drawing/2014/main" id="{D0F580BD-38DC-0337-5A8D-202F3256371A}"/>
              </a:ext>
            </a:extLst>
          </p:cNvPr>
          <p:cNvGrpSpPr/>
          <p:nvPr/>
        </p:nvGrpSpPr>
        <p:grpSpPr>
          <a:xfrm>
            <a:off x="8577337" y="3590250"/>
            <a:ext cx="1360431" cy="369332"/>
            <a:chOff x="969890" y="3596427"/>
            <a:chExt cx="1360431" cy="369332"/>
          </a:xfrm>
        </p:grpSpPr>
        <p:sp>
          <p:nvSpPr>
            <p:cNvPr id="35" name="文本框 34">
              <a:extLst>
                <a:ext uri="{FF2B5EF4-FFF2-40B4-BE49-F238E27FC236}">
                  <a16:creationId xmlns:a16="http://schemas.microsoft.com/office/drawing/2014/main" id="{6C457197-FCF0-7571-04BA-3BC5B8184C43}"/>
                </a:ext>
              </a:extLst>
            </p:cNvPr>
            <p:cNvSpPr txBox="1"/>
            <p:nvPr/>
          </p:nvSpPr>
          <p:spPr>
            <a:xfrm>
              <a:off x="1351655" y="3596427"/>
              <a:ext cx="978666" cy="369332"/>
            </a:xfrm>
            <a:prstGeom prst="rect">
              <a:avLst/>
            </a:prstGeom>
            <a:noFill/>
          </p:spPr>
          <p:txBody>
            <a:bodyPr wrap="none" rtlCol="0">
              <a:spAutoFit/>
            </a:bodyPr>
            <a:lstStyle/>
            <a:p>
              <a:r>
                <a:rPr kumimoji="1" lang="en-US" altLang="zh-CN" dirty="0">
                  <a:latin typeface="Calibri" panose="020F0502020204030204" pitchFamily="34" charset="0"/>
                  <a:cs typeface="Calibri" panose="020F0502020204030204" pitchFamily="34" charset="0"/>
                </a:rPr>
                <a:t>Attn Exit</a:t>
              </a:r>
              <a:endParaRPr kumimoji="1" lang="zh-CN" altLang="en-US" dirty="0">
                <a:latin typeface="Calibri" panose="020F0502020204030204" pitchFamily="34" charset="0"/>
                <a:cs typeface="Calibri" panose="020F0502020204030204" pitchFamily="34" charset="0"/>
              </a:endParaRPr>
            </a:p>
          </p:txBody>
        </p:sp>
        <p:pic>
          <p:nvPicPr>
            <p:cNvPr id="36" name="图形 35">
              <a:extLst>
                <a:ext uri="{FF2B5EF4-FFF2-40B4-BE49-F238E27FC236}">
                  <a16:creationId xmlns:a16="http://schemas.microsoft.com/office/drawing/2014/main" id="{917D019F-525E-F209-B4DA-E71FBFFFA3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700000">
              <a:off x="969890" y="3597346"/>
              <a:ext cx="367494" cy="367494"/>
            </a:xfrm>
            <a:prstGeom prst="rect">
              <a:avLst/>
            </a:prstGeom>
          </p:spPr>
        </p:pic>
      </p:grpSp>
      <p:grpSp>
        <p:nvGrpSpPr>
          <p:cNvPr id="32" name="组合 31">
            <a:extLst>
              <a:ext uri="{FF2B5EF4-FFF2-40B4-BE49-F238E27FC236}">
                <a16:creationId xmlns:a16="http://schemas.microsoft.com/office/drawing/2014/main" id="{F2EB79F6-A78E-E295-9AFD-E8F6CA4FEA2D}"/>
              </a:ext>
            </a:extLst>
          </p:cNvPr>
          <p:cNvGrpSpPr/>
          <p:nvPr/>
        </p:nvGrpSpPr>
        <p:grpSpPr>
          <a:xfrm>
            <a:off x="8577337" y="3889806"/>
            <a:ext cx="1656666" cy="369332"/>
            <a:chOff x="969890" y="3596427"/>
            <a:chExt cx="1656666" cy="369332"/>
          </a:xfrm>
        </p:grpSpPr>
        <p:sp>
          <p:nvSpPr>
            <p:cNvPr id="33" name="文本框 32">
              <a:extLst>
                <a:ext uri="{FF2B5EF4-FFF2-40B4-BE49-F238E27FC236}">
                  <a16:creationId xmlns:a16="http://schemas.microsoft.com/office/drawing/2014/main" id="{352C79B0-2400-0804-1A5D-E187EB5D6002}"/>
                </a:ext>
              </a:extLst>
            </p:cNvPr>
            <p:cNvSpPr txBox="1"/>
            <p:nvPr/>
          </p:nvSpPr>
          <p:spPr>
            <a:xfrm>
              <a:off x="1351655" y="3596427"/>
              <a:ext cx="1274901" cy="369332"/>
            </a:xfrm>
            <a:prstGeom prst="rect">
              <a:avLst/>
            </a:prstGeom>
            <a:noFill/>
          </p:spPr>
          <p:txBody>
            <a:bodyPr wrap="none" rtlCol="0">
              <a:spAutoFit/>
            </a:bodyPr>
            <a:lstStyle/>
            <a:p>
              <a:r>
                <a:rPr kumimoji="1" lang="en-US" altLang="zh-CN" dirty="0">
                  <a:latin typeface="Calibri" panose="020F0502020204030204" pitchFamily="34" charset="0"/>
                  <a:cs typeface="Calibri" panose="020F0502020204030204" pitchFamily="34" charset="0"/>
                </a:rPr>
                <a:t>Norm Enter</a:t>
              </a:r>
              <a:endParaRPr kumimoji="1" lang="zh-CN" altLang="en-US" dirty="0">
                <a:latin typeface="Calibri" panose="020F0502020204030204" pitchFamily="34" charset="0"/>
                <a:cs typeface="Calibri" panose="020F0502020204030204" pitchFamily="34" charset="0"/>
              </a:endParaRPr>
            </a:p>
          </p:txBody>
        </p:sp>
        <p:pic>
          <p:nvPicPr>
            <p:cNvPr id="34" name="图形 33">
              <a:extLst>
                <a:ext uri="{FF2B5EF4-FFF2-40B4-BE49-F238E27FC236}">
                  <a16:creationId xmlns:a16="http://schemas.microsoft.com/office/drawing/2014/main" id="{93FD67FF-9727-DA1D-93E5-C16C612B7C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700000">
              <a:off x="969890" y="3597346"/>
              <a:ext cx="367494" cy="367494"/>
            </a:xfrm>
            <a:prstGeom prst="rect">
              <a:avLst/>
            </a:prstGeom>
          </p:spPr>
        </p:pic>
      </p:grpSp>
      <p:grpSp>
        <p:nvGrpSpPr>
          <p:cNvPr id="38" name="组合 37">
            <a:extLst>
              <a:ext uri="{FF2B5EF4-FFF2-40B4-BE49-F238E27FC236}">
                <a16:creationId xmlns:a16="http://schemas.microsoft.com/office/drawing/2014/main" id="{B94F6CA4-5E28-1B85-BA3C-0C790364F938}"/>
              </a:ext>
            </a:extLst>
          </p:cNvPr>
          <p:cNvGrpSpPr/>
          <p:nvPr/>
        </p:nvGrpSpPr>
        <p:grpSpPr>
          <a:xfrm>
            <a:off x="8577337" y="5487115"/>
            <a:ext cx="1496173" cy="369332"/>
            <a:chOff x="969890" y="3596427"/>
            <a:chExt cx="1496173" cy="369332"/>
          </a:xfrm>
        </p:grpSpPr>
        <p:sp>
          <p:nvSpPr>
            <p:cNvPr id="42" name="文本框 41">
              <a:extLst>
                <a:ext uri="{FF2B5EF4-FFF2-40B4-BE49-F238E27FC236}">
                  <a16:creationId xmlns:a16="http://schemas.microsoft.com/office/drawing/2014/main" id="{58F627F3-9918-41A4-9A3E-4A4089B5C9B0}"/>
                </a:ext>
              </a:extLst>
            </p:cNvPr>
            <p:cNvSpPr txBox="1"/>
            <p:nvPr/>
          </p:nvSpPr>
          <p:spPr>
            <a:xfrm>
              <a:off x="1351655" y="3596427"/>
              <a:ext cx="1114408" cy="369332"/>
            </a:xfrm>
            <a:prstGeom prst="rect">
              <a:avLst/>
            </a:prstGeom>
            <a:noFill/>
          </p:spPr>
          <p:txBody>
            <a:bodyPr wrap="none" rtlCol="0">
              <a:spAutoFit/>
            </a:bodyPr>
            <a:lstStyle/>
            <a:p>
              <a:r>
                <a:rPr kumimoji="1" lang="en-US" altLang="zh-CN" dirty="0">
                  <a:latin typeface="Calibri" panose="020F0502020204030204" pitchFamily="34" charset="0"/>
                  <a:cs typeface="Calibri" panose="020F0502020204030204" pitchFamily="34" charset="0"/>
                </a:rPr>
                <a:t>Norm Exit</a:t>
              </a:r>
              <a:endParaRPr kumimoji="1" lang="zh-CN" altLang="en-US" dirty="0">
                <a:latin typeface="Calibri" panose="020F0502020204030204" pitchFamily="34" charset="0"/>
                <a:cs typeface="Calibri" panose="020F0502020204030204" pitchFamily="34" charset="0"/>
              </a:endParaRPr>
            </a:p>
          </p:txBody>
        </p:sp>
        <p:pic>
          <p:nvPicPr>
            <p:cNvPr id="43" name="图形 42">
              <a:extLst>
                <a:ext uri="{FF2B5EF4-FFF2-40B4-BE49-F238E27FC236}">
                  <a16:creationId xmlns:a16="http://schemas.microsoft.com/office/drawing/2014/main" id="{634AD9B0-8964-853F-A43A-FB17EA9AC71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700000">
              <a:off x="969890" y="3597346"/>
              <a:ext cx="367494" cy="367494"/>
            </a:xfrm>
            <a:prstGeom prst="rect">
              <a:avLst/>
            </a:prstGeom>
          </p:spPr>
        </p:pic>
      </p:grpSp>
      <p:grpSp>
        <p:nvGrpSpPr>
          <p:cNvPr id="39" name="组合 38">
            <a:extLst>
              <a:ext uri="{FF2B5EF4-FFF2-40B4-BE49-F238E27FC236}">
                <a16:creationId xmlns:a16="http://schemas.microsoft.com/office/drawing/2014/main" id="{EE4D75DF-E92D-91BC-A059-4557487717FB}"/>
              </a:ext>
            </a:extLst>
          </p:cNvPr>
          <p:cNvGrpSpPr/>
          <p:nvPr/>
        </p:nvGrpSpPr>
        <p:grpSpPr>
          <a:xfrm>
            <a:off x="8577337" y="5784818"/>
            <a:ext cx="1738611" cy="369332"/>
            <a:chOff x="969890" y="3596427"/>
            <a:chExt cx="1738611" cy="369332"/>
          </a:xfrm>
        </p:grpSpPr>
        <p:sp>
          <p:nvSpPr>
            <p:cNvPr id="40" name="文本框 39">
              <a:extLst>
                <a:ext uri="{FF2B5EF4-FFF2-40B4-BE49-F238E27FC236}">
                  <a16:creationId xmlns:a16="http://schemas.microsoft.com/office/drawing/2014/main" id="{59E88EA7-CA7D-1F07-EE12-2A9683B62884}"/>
                </a:ext>
              </a:extLst>
            </p:cNvPr>
            <p:cNvSpPr txBox="1"/>
            <p:nvPr/>
          </p:nvSpPr>
          <p:spPr>
            <a:xfrm>
              <a:off x="1351655" y="3596427"/>
              <a:ext cx="1356846" cy="369332"/>
            </a:xfrm>
            <a:prstGeom prst="rect">
              <a:avLst/>
            </a:prstGeom>
            <a:noFill/>
          </p:spPr>
          <p:txBody>
            <a:bodyPr wrap="none" rtlCol="0">
              <a:spAutoFit/>
            </a:bodyPr>
            <a:lstStyle/>
            <a:p>
              <a:r>
                <a:rPr kumimoji="1" lang="en-US" altLang="zh-CN" dirty="0">
                  <a:latin typeface="Calibri" panose="020F0502020204030204" pitchFamily="34" charset="0"/>
                  <a:cs typeface="Calibri" panose="020F0502020204030204" pitchFamily="34" charset="0"/>
                </a:rPr>
                <a:t>Forward Exit</a:t>
              </a:r>
              <a:endParaRPr kumimoji="1" lang="zh-CN" altLang="en-US" dirty="0">
                <a:latin typeface="Calibri" panose="020F0502020204030204" pitchFamily="34" charset="0"/>
                <a:cs typeface="Calibri" panose="020F0502020204030204" pitchFamily="34" charset="0"/>
              </a:endParaRPr>
            </a:p>
          </p:txBody>
        </p:sp>
        <p:pic>
          <p:nvPicPr>
            <p:cNvPr id="41" name="图形 40">
              <a:extLst>
                <a:ext uri="{FF2B5EF4-FFF2-40B4-BE49-F238E27FC236}">
                  <a16:creationId xmlns:a16="http://schemas.microsoft.com/office/drawing/2014/main" id="{1E555E26-6B00-47F1-C084-1FFAE96B5B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700000">
              <a:off x="969890" y="3597346"/>
              <a:ext cx="367494" cy="367494"/>
            </a:xfrm>
            <a:prstGeom prst="rect">
              <a:avLst/>
            </a:prstGeom>
          </p:spPr>
        </p:pic>
      </p:grpSp>
      <p:cxnSp>
        <p:nvCxnSpPr>
          <p:cNvPr id="44" name="直线箭头连接符 83">
            <a:extLst>
              <a:ext uri="{FF2B5EF4-FFF2-40B4-BE49-F238E27FC236}">
                <a16:creationId xmlns:a16="http://schemas.microsoft.com/office/drawing/2014/main" id="{9B34BBEF-1F88-AD8C-676D-A62EB82505FE}"/>
              </a:ext>
            </a:extLst>
          </p:cNvPr>
          <p:cNvCxnSpPr>
            <a:cxnSpLocks/>
            <a:stCxn id="13" idx="1"/>
          </p:cNvCxnSpPr>
          <p:nvPr/>
        </p:nvCxnSpPr>
        <p:spPr>
          <a:xfrm flipH="1" flipV="1">
            <a:off x="2624448" y="6190527"/>
            <a:ext cx="5962326" cy="217666"/>
          </a:xfrm>
          <a:prstGeom prst="straightConnector1">
            <a:avLst/>
          </a:prstGeom>
          <a:ln w="28575">
            <a:solidFill>
              <a:schemeClr val="accent6"/>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45" name="文本框 44">
            <a:extLst>
              <a:ext uri="{FF2B5EF4-FFF2-40B4-BE49-F238E27FC236}">
                <a16:creationId xmlns:a16="http://schemas.microsoft.com/office/drawing/2014/main" id="{D4500D21-8D9C-CD07-E54A-7889984BE635}"/>
              </a:ext>
            </a:extLst>
          </p:cNvPr>
          <p:cNvSpPr txBox="1"/>
          <p:nvPr/>
        </p:nvSpPr>
        <p:spPr>
          <a:xfrm>
            <a:off x="5838984" y="1600673"/>
            <a:ext cx="2236703" cy="369332"/>
          </a:xfrm>
          <a:prstGeom prst="rect">
            <a:avLst/>
          </a:prstGeom>
          <a:noFill/>
        </p:spPr>
        <p:txBody>
          <a:bodyPr wrap="square" rtlCol="0">
            <a:spAutoFit/>
          </a:bodyPr>
          <a:lstStyle/>
          <a:p>
            <a:r>
              <a:rPr kumimoji="1" lang="en-US" altLang="zh-CN" b="1" dirty="0">
                <a:latin typeface="Calibri" panose="020F0502020204030204" pitchFamily="34" charset="0"/>
                <a:cs typeface="Calibri" panose="020F0502020204030204" pitchFamily="34" charset="0"/>
              </a:rPr>
              <a:t>Direct Operator Stack</a:t>
            </a:r>
            <a:endParaRPr kumimoji="1" lang="zh-CN" altLang="en-US" b="1" dirty="0">
              <a:latin typeface="Calibri" panose="020F0502020204030204" pitchFamily="34" charset="0"/>
              <a:cs typeface="Calibri" panose="020F0502020204030204" pitchFamily="34" charset="0"/>
            </a:endParaRPr>
          </a:p>
        </p:txBody>
      </p:sp>
      <p:sp>
        <p:nvSpPr>
          <p:cNvPr id="46" name="文本框 45">
            <a:extLst>
              <a:ext uri="{FF2B5EF4-FFF2-40B4-BE49-F238E27FC236}">
                <a16:creationId xmlns:a16="http://schemas.microsoft.com/office/drawing/2014/main" id="{DD38BCCD-017F-8F31-DE9E-FD063E1B2E14}"/>
              </a:ext>
            </a:extLst>
          </p:cNvPr>
          <p:cNvSpPr txBox="1"/>
          <p:nvPr/>
        </p:nvSpPr>
        <p:spPr>
          <a:xfrm>
            <a:off x="1480273" y="2505022"/>
            <a:ext cx="1463349" cy="369332"/>
          </a:xfrm>
          <a:prstGeom prst="rect">
            <a:avLst/>
          </a:prstGeom>
          <a:noFill/>
        </p:spPr>
        <p:txBody>
          <a:bodyPr wrap="square" rtlCol="0">
            <a:spAutoFit/>
          </a:bodyPr>
          <a:lstStyle/>
          <a:p>
            <a:r>
              <a:rPr kumimoji="1" lang="en-US" altLang="zh-CN" b="1" dirty="0">
                <a:latin typeface="Calibri" panose="020F0502020204030204" pitchFamily="34" charset="0"/>
                <a:cs typeface="Calibri" panose="020F0502020204030204" pitchFamily="34" charset="0"/>
              </a:rPr>
              <a:t>Parent Stacks</a:t>
            </a:r>
            <a:endParaRPr kumimoji="1" lang="zh-CN" altLang="en-US" b="1" dirty="0">
              <a:latin typeface="Calibri" panose="020F0502020204030204" pitchFamily="34" charset="0"/>
              <a:cs typeface="Calibri" panose="020F0502020204030204" pitchFamily="34" charset="0"/>
            </a:endParaRPr>
          </a:p>
        </p:txBody>
      </p:sp>
      <p:sp>
        <p:nvSpPr>
          <p:cNvPr id="47" name="文本框 46">
            <a:extLst>
              <a:ext uri="{FF2B5EF4-FFF2-40B4-BE49-F238E27FC236}">
                <a16:creationId xmlns:a16="http://schemas.microsoft.com/office/drawing/2014/main" id="{B278C0A4-F29A-2694-2381-A044E4A65E6F}"/>
              </a:ext>
            </a:extLst>
          </p:cNvPr>
          <p:cNvSpPr txBox="1"/>
          <p:nvPr/>
        </p:nvSpPr>
        <p:spPr>
          <a:xfrm>
            <a:off x="8639784" y="1176145"/>
            <a:ext cx="1753044" cy="369332"/>
          </a:xfrm>
          <a:prstGeom prst="rect">
            <a:avLst/>
          </a:prstGeom>
          <a:noFill/>
        </p:spPr>
        <p:txBody>
          <a:bodyPr wrap="square" rtlCol="0">
            <a:spAutoFit/>
          </a:bodyPr>
          <a:lstStyle/>
          <a:p>
            <a:r>
              <a:rPr kumimoji="1" lang="en-US" altLang="zh-CN" b="1" dirty="0">
                <a:latin typeface="Calibri" panose="020F0502020204030204" pitchFamily="34" charset="0"/>
                <a:cs typeface="Calibri" panose="020F0502020204030204" pitchFamily="34" charset="0"/>
              </a:rPr>
              <a:t>Graph Execution</a:t>
            </a:r>
            <a:endParaRPr kumimoji="1" lang="zh-CN" altLang="en-US" b="1" dirty="0">
              <a:latin typeface="Calibri" panose="020F0502020204030204" pitchFamily="34" charset="0"/>
              <a:cs typeface="Calibri" panose="020F0502020204030204" pitchFamily="34" charset="0"/>
            </a:endParaRPr>
          </a:p>
        </p:txBody>
      </p:sp>
      <p:cxnSp>
        <p:nvCxnSpPr>
          <p:cNvPr id="48" name="直线箭头连接符 22">
            <a:extLst>
              <a:ext uri="{FF2B5EF4-FFF2-40B4-BE49-F238E27FC236}">
                <a16:creationId xmlns:a16="http://schemas.microsoft.com/office/drawing/2014/main" id="{E65DC5D5-D5ED-C52B-472D-D0F2736573DB}"/>
              </a:ext>
            </a:extLst>
          </p:cNvPr>
          <p:cNvCxnSpPr>
            <a:cxnSpLocks/>
            <a:stCxn id="11" idx="1"/>
          </p:cNvCxnSpPr>
          <p:nvPr/>
        </p:nvCxnSpPr>
        <p:spPr>
          <a:xfrm flipH="1" flipV="1">
            <a:off x="7921209" y="2540121"/>
            <a:ext cx="665565" cy="356761"/>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9" name="直线箭头连接符 22">
            <a:extLst>
              <a:ext uri="{FF2B5EF4-FFF2-40B4-BE49-F238E27FC236}">
                <a16:creationId xmlns:a16="http://schemas.microsoft.com/office/drawing/2014/main" id="{687F36F6-D08C-190C-CBE4-E1212A16A665}"/>
              </a:ext>
            </a:extLst>
          </p:cNvPr>
          <p:cNvCxnSpPr>
            <a:cxnSpLocks/>
            <a:stCxn id="11" idx="1"/>
          </p:cNvCxnSpPr>
          <p:nvPr/>
        </p:nvCxnSpPr>
        <p:spPr>
          <a:xfrm flipH="1">
            <a:off x="7921209" y="2896882"/>
            <a:ext cx="665565" cy="387815"/>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0" name="直线箭头连接符 25">
            <a:extLst>
              <a:ext uri="{FF2B5EF4-FFF2-40B4-BE49-F238E27FC236}">
                <a16:creationId xmlns:a16="http://schemas.microsoft.com/office/drawing/2014/main" id="{8D9E1F80-D7FA-64EC-2029-DEB8238339D2}"/>
              </a:ext>
            </a:extLst>
          </p:cNvPr>
          <p:cNvCxnSpPr>
            <a:cxnSpLocks/>
            <a:stCxn id="12" idx="1"/>
          </p:cNvCxnSpPr>
          <p:nvPr/>
        </p:nvCxnSpPr>
        <p:spPr>
          <a:xfrm flipH="1" flipV="1">
            <a:off x="7921209" y="4794442"/>
            <a:ext cx="665565" cy="78685"/>
          </a:xfrm>
          <a:prstGeom prst="straightConnector1">
            <a:avLst/>
          </a:prstGeom>
          <a:ln w="28575">
            <a:solidFill>
              <a:srgbClr val="EEC781"/>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1" name="直线箭头连接符 28">
            <a:extLst>
              <a:ext uri="{FF2B5EF4-FFF2-40B4-BE49-F238E27FC236}">
                <a16:creationId xmlns:a16="http://schemas.microsoft.com/office/drawing/2014/main" id="{4B9F7FBD-5AD8-0925-987E-3D23F59CDF6A}"/>
              </a:ext>
            </a:extLst>
          </p:cNvPr>
          <p:cNvCxnSpPr>
            <a:cxnSpLocks/>
            <a:stCxn id="12" idx="1"/>
          </p:cNvCxnSpPr>
          <p:nvPr/>
        </p:nvCxnSpPr>
        <p:spPr>
          <a:xfrm flipH="1">
            <a:off x="7895101" y="4873127"/>
            <a:ext cx="691673" cy="997562"/>
          </a:xfrm>
          <a:prstGeom prst="straightConnector1">
            <a:avLst/>
          </a:prstGeom>
          <a:ln w="28575">
            <a:solidFill>
              <a:srgbClr val="EEC781"/>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2" name="直线箭头连接符 22">
            <a:extLst>
              <a:ext uri="{FF2B5EF4-FFF2-40B4-BE49-F238E27FC236}">
                <a16:creationId xmlns:a16="http://schemas.microsoft.com/office/drawing/2014/main" id="{AB420D1B-0A06-34B3-90B7-9EB1C6DE2E7D}"/>
              </a:ext>
            </a:extLst>
          </p:cNvPr>
          <p:cNvCxnSpPr>
            <a:cxnSpLocks/>
            <a:stCxn id="11" idx="1"/>
          </p:cNvCxnSpPr>
          <p:nvPr/>
        </p:nvCxnSpPr>
        <p:spPr>
          <a:xfrm flipH="1">
            <a:off x="7895101" y="2896882"/>
            <a:ext cx="691673" cy="1862931"/>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3" name="直线箭头连接符 22">
            <a:extLst>
              <a:ext uri="{FF2B5EF4-FFF2-40B4-BE49-F238E27FC236}">
                <a16:creationId xmlns:a16="http://schemas.microsoft.com/office/drawing/2014/main" id="{0D9AC403-3D54-ACC1-4E08-A0C63F878AFB}"/>
              </a:ext>
            </a:extLst>
          </p:cNvPr>
          <p:cNvCxnSpPr>
            <a:cxnSpLocks/>
            <a:stCxn id="11" idx="1"/>
          </p:cNvCxnSpPr>
          <p:nvPr/>
        </p:nvCxnSpPr>
        <p:spPr>
          <a:xfrm flipH="1">
            <a:off x="7895101" y="2896882"/>
            <a:ext cx="691673" cy="2981944"/>
          </a:xfrm>
          <a:prstGeom prst="straightConnector1">
            <a:avLst/>
          </a:prstGeom>
          <a:ln w="28575">
            <a:solidFill>
              <a:schemeClr val="tx2">
                <a:lumMod val="50000"/>
                <a:lumOff val="50000"/>
              </a:schemeClr>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4" name="直线箭头连接符 22">
            <a:extLst>
              <a:ext uri="{FF2B5EF4-FFF2-40B4-BE49-F238E27FC236}">
                <a16:creationId xmlns:a16="http://schemas.microsoft.com/office/drawing/2014/main" id="{69A8256E-FB3E-99D5-E75E-CBCA738C5AF8}"/>
              </a:ext>
            </a:extLst>
          </p:cNvPr>
          <p:cNvCxnSpPr>
            <a:cxnSpLocks/>
          </p:cNvCxnSpPr>
          <p:nvPr/>
        </p:nvCxnSpPr>
        <p:spPr>
          <a:xfrm>
            <a:off x="10478232" y="1611673"/>
            <a:ext cx="0" cy="4979313"/>
          </a:xfrm>
          <a:prstGeom prst="straightConnector1">
            <a:avLst/>
          </a:prstGeom>
          <a:ln w="28575">
            <a:solidFill>
              <a:schemeClr val="tx1"/>
            </a:solidFill>
            <a:headEnd type="oval" w="med" len="med"/>
            <a:tailEnd type="stealth" w="lg" len="lg"/>
          </a:ln>
        </p:spPr>
        <p:style>
          <a:lnRef idx="2">
            <a:schemeClr val="accent1"/>
          </a:lnRef>
          <a:fillRef idx="0">
            <a:schemeClr val="accent1"/>
          </a:fillRef>
          <a:effectRef idx="1">
            <a:schemeClr val="accent1"/>
          </a:effectRef>
          <a:fontRef idx="minor">
            <a:schemeClr val="tx1"/>
          </a:fontRef>
        </p:style>
      </p:cxnSp>
      <p:sp>
        <p:nvSpPr>
          <p:cNvPr id="79" name="文本框 78">
            <a:extLst>
              <a:ext uri="{FF2B5EF4-FFF2-40B4-BE49-F238E27FC236}">
                <a16:creationId xmlns:a16="http://schemas.microsoft.com/office/drawing/2014/main" id="{41E9E5B9-CEC5-E874-FFB9-7A8F81BB1FE3}"/>
              </a:ext>
            </a:extLst>
          </p:cNvPr>
          <p:cNvSpPr txBox="1"/>
          <p:nvPr/>
        </p:nvSpPr>
        <p:spPr>
          <a:xfrm>
            <a:off x="760828" y="3453814"/>
            <a:ext cx="1856828" cy="369332"/>
          </a:xfrm>
          <a:prstGeom prst="rect">
            <a:avLst/>
          </a:prstGeom>
          <a:noFill/>
        </p:spPr>
        <p:txBody>
          <a:bodyPr wrap="square">
            <a:spAutoFit/>
          </a:bodyPr>
          <a:lstStyle/>
          <a:p>
            <a:r>
              <a:rPr lang="en-US" altLang="zh-CN" sz="1800" dirty="0">
                <a:solidFill>
                  <a:schemeClr val="tx1"/>
                </a:solidFill>
                <a:latin typeface="Calibri" panose="020F0502020204030204" pitchFamily="34" charset="0"/>
                <a:cs typeface="Calibri" panose="020F0502020204030204" pitchFamily="34" charset="0"/>
              </a:rPr>
              <a:t># </a:t>
            </a:r>
            <a:r>
              <a:rPr lang="en-US" altLang="zh-CN" sz="1800" dirty="0" err="1">
                <a:solidFill>
                  <a:schemeClr val="tx1"/>
                </a:solidFill>
                <a:latin typeface="Calibri" panose="020F0502020204030204" pitchFamily="34" charset="0"/>
                <a:cs typeface="Calibri" panose="020F0502020204030204" pitchFamily="34" charset="0"/>
              </a:rPr>
              <a:t>forward_start</a:t>
            </a:r>
            <a:endParaRPr lang="zh-CN" altLang="en-US" sz="1800" dirty="0">
              <a:solidFill>
                <a:schemeClr val="tx1"/>
              </a:solidFill>
              <a:latin typeface="Calibri" panose="020F0502020204030204" pitchFamily="34" charset="0"/>
              <a:cs typeface="Calibri" panose="020F0502020204030204" pitchFamily="34" charset="0"/>
            </a:endParaRPr>
          </a:p>
        </p:txBody>
      </p:sp>
      <p:sp>
        <p:nvSpPr>
          <p:cNvPr id="81" name="文本框 80">
            <a:extLst>
              <a:ext uri="{FF2B5EF4-FFF2-40B4-BE49-F238E27FC236}">
                <a16:creationId xmlns:a16="http://schemas.microsoft.com/office/drawing/2014/main" id="{B5367314-57C0-77EF-EA05-99E2DC9CCA88}"/>
              </a:ext>
            </a:extLst>
          </p:cNvPr>
          <p:cNvSpPr txBox="1"/>
          <p:nvPr/>
        </p:nvSpPr>
        <p:spPr>
          <a:xfrm>
            <a:off x="770846" y="4556358"/>
            <a:ext cx="1836793" cy="369332"/>
          </a:xfrm>
          <a:prstGeom prst="rect">
            <a:avLst/>
          </a:prstGeom>
          <a:noFill/>
        </p:spPr>
        <p:txBody>
          <a:bodyPr wrap="square">
            <a:spAutoFit/>
          </a:bodyPr>
          <a:lstStyle/>
          <a:p>
            <a:r>
              <a:rPr lang="en-US" altLang="zh-CN" sz="1800" dirty="0">
                <a:solidFill>
                  <a:schemeClr val="tx1"/>
                </a:solidFill>
                <a:latin typeface="Calibri" panose="020F0502020204030204" pitchFamily="34" charset="0"/>
                <a:cs typeface="Calibri" panose="020F0502020204030204" pitchFamily="34" charset="0"/>
              </a:rPr>
              <a:t># </a:t>
            </a:r>
            <a:r>
              <a:rPr lang="en-US" altLang="zh-CN" sz="1800" dirty="0" err="1">
                <a:solidFill>
                  <a:schemeClr val="tx1"/>
                </a:solidFill>
                <a:latin typeface="Calibri" panose="020F0502020204030204" pitchFamily="34" charset="0"/>
                <a:cs typeface="Calibri" panose="020F0502020204030204" pitchFamily="34" charset="0"/>
              </a:rPr>
              <a:t>norm_start</a:t>
            </a:r>
            <a:endParaRPr lang="zh-CN" altLang="en-US" sz="1800" dirty="0">
              <a:solidFill>
                <a:schemeClr val="tx1"/>
              </a:solidFill>
              <a:latin typeface="Calibri" panose="020F0502020204030204" pitchFamily="34" charset="0"/>
              <a:cs typeface="Calibri" panose="020F0502020204030204" pitchFamily="34" charset="0"/>
            </a:endParaRPr>
          </a:p>
        </p:txBody>
      </p:sp>
      <p:sp>
        <p:nvSpPr>
          <p:cNvPr id="83" name="文本框 82">
            <a:extLst>
              <a:ext uri="{FF2B5EF4-FFF2-40B4-BE49-F238E27FC236}">
                <a16:creationId xmlns:a16="http://schemas.microsoft.com/office/drawing/2014/main" id="{34DECB49-9B53-5846-1DB0-4DFB07CD5186}"/>
              </a:ext>
            </a:extLst>
          </p:cNvPr>
          <p:cNvSpPr txBox="1"/>
          <p:nvPr/>
        </p:nvSpPr>
        <p:spPr>
          <a:xfrm>
            <a:off x="760828" y="5283339"/>
            <a:ext cx="18568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solidFill>
                  <a:schemeClr val="tx1"/>
                </a:solidFill>
                <a:latin typeface="Calibri" panose="020F0502020204030204" pitchFamily="34" charset="0"/>
                <a:cs typeface="Calibri" panose="020F0502020204030204" pitchFamily="34" charset="0"/>
              </a:rPr>
              <a:t># </a:t>
            </a:r>
            <a:r>
              <a:rPr lang="en-US" altLang="zh-CN" sz="1800" dirty="0" err="1">
                <a:solidFill>
                  <a:schemeClr val="tx1"/>
                </a:solidFill>
                <a:latin typeface="Calibri" panose="020F0502020204030204" pitchFamily="34" charset="0"/>
                <a:cs typeface="Calibri" panose="020F0502020204030204" pitchFamily="34" charset="0"/>
              </a:rPr>
              <a:t>norm_end</a:t>
            </a:r>
            <a:endParaRPr lang="zh-CN" altLang="en-US" sz="1800" dirty="0">
              <a:solidFill>
                <a:schemeClr val="tx1"/>
              </a:solidFill>
            </a:endParaRPr>
          </a:p>
        </p:txBody>
      </p:sp>
      <p:sp>
        <p:nvSpPr>
          <p:cNvPr id="85" name="文本框 84">
            <a:extLst>
              <a:ext uri="{FF2B5EF4-FFF2-40B4-BE49-F238E27FC236}">
                <a16:creationId xmlns:a16="http://schemas.microsoft.com/office/drawing/2014/main" id="{ACD0CEF6-DC3B-3E22-A4C2-FD420B95F843}"/>
              </a:ext>
            </a:extLst>
          </p:cNvPr>
          <p:cNvSpPr txBox="1"/>
          <p:nvPr/>
        </p:nvSpPr>
        <p:spPr>
          <a:xfrm>
            <a:off x="770846" y="5663688"/>
            <a:ext cx="183679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solidFill>
                  <a:schemeClr val="tx1"/>
                </a:solidFill>
                <a:latin typeface="Calibri" panose="020F0502020204030204" pitchFamily="34" charset="0"/>
                <a:cs typeface="Calibri" panose="020F0502020204030204" pitchFamily="34" charset="0"/>
              </a:rPr>
              <a:t># </a:t>
            </a:r>
            <a:r>
              <a:rPr lang="en-US" altLang="zh-CN" sz="1800" dirty="0" err="1">
                <a:solidFill>
                  <a:schemeClr val="tx1"/>
                </a:solidFill>
                <a:latin typeface="Calibri" panose="020F0502020204030204" pitchFamily="34" charset="0"/>
                <a:cs typeface="Calibri" panose="020F0502020204030204" pitchFamily="34" charset="0"/>
              </a:rPr>
              <a:t>forward_end</a:t>
            </a:r>
            <a:endParaRPr lang="zh-CN" altLang="en-US" sz="1800" dirty="0">
              <a:solidFill>
                <a:schemeClr val="tx1"/>
              </a:solidFill>
            </a:endParaRPr>
          </a:p>
        </p:txBody>
      </p:sp>
      <p:sp>
        <p:nvSpPr>
          <p:cNvPr id="87" name="文本框 86">
            <a:extLst>
              <a:ext uri="{FF2B5EF4-FFF2-40B4-BE49-F238E27FC236}">
                <a16:creationId xmlns:a16="http://schemas.microsoft.com/office/drawing/2014/main" id="{01954AB8-9177-7B61-EB92-608498A60970}"/>
              </a:ext>
            </a:extLst>
          </p:cNvPr>
          <p:cNvSpPr txBox="1"/>
          <p:nvPr/>
        </p:nvSpPr>
        <p:spPr>
          <a:xfrm>
            <a:off x="3022579" y="2042239"/>
            <a:ext cx="2299498" cy="369332"/>
          </a:xfrm>
          <a:prstGeom prst="rect">
            <a:avLst/>
          </a:prstGeom>
          <a:noFill/>
        </p:spPr>
        <p:txBody>
          <a:bodyPr wrap="square">
            <a:spAutoFit/>
          </a:bodyPr>
          <a:lstStyle/>
          <a:p>
            <a:r>
              <a:rPr lang="en-US" altLang="zh-CN" sz="1800" dirty="0">
                <a:solidFill>
                  <a:schemeClr val="tx1"/>
                </a:solidFill>
                <a:latin typeface="Calibri" panose="020F0502020204030204" pitchFamily="34" charset="0"/>
                <a:cs typeface="Calibri" panose="020F0502020204030204" pitchFamily="34" charset="0"/>
              </a:rPr>
              <a:t># </a:t>
            </a:r>
            <a:r>
              <a:rPr lang="en-US" altLang="zh-CN" sz="1800" dirty="0" err="1">
                <a:solidFill>
                  <a:schemeClr val="tx1"/>
                </a:solidFill>
                <a:latin typeface="Calibri" panose="020F0502020204030204" pitchFamily="34" charset="0"/>
                <a:cs typeface="Calibri" panose="020F0502020204030204" pitchFamily="34" charset="0"/>
              </a:rPr>
              <a:t>attn_start</a:t>
            </a:r>
            <a:endParaRPr lang="zh-CN" altLang="en-US" sz="1800" dirty="0">
              <a:solidFill>
                <a:schemeClr val="tx1"/>
              </a:solidFill>
              <a:latin typeface="Calibri" panose="020F0502020204030204" pitchFamily="34" charset="0"/>
              <a:cs typeface="Calibri" panose="020F0502020204030204" pitchFamily="34" charset="0"/>
            </a:endParaRPr>
          </a:p>
        </p:txBody>
      </p:sp>
      <p:sp>
        <p:nvSpPr>
          <p:cNvPr id="89" name="文本框 88">
            <a:extLst>
              <a:ext uri="{FF2B5EF4-FFF2-40B4-BE49-F238E27FC236}">
                <a16:creationId xmlns:a16="http://schemas.microsoft.com/office/drawing/2014/main" id="{EF2CB56C-5F9E-3D40-3FF4-8A2DCA6CE9FC}"/>
              </a:ext>
            </a:extLst>
          </p:cNvPr>
          <p:cNvSpPr txBox="1"/>
          <p:nvPr/>
        </p:nvSpPr>
        <p:spPr>
          <a:xfrm>
            <a:off x="3029170" y="4434232"/>
            <a:ext cx="229290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solidFill>
                  <a:schemeClr val="tx1"/>
                </a:solidFill>
                <a:latin typeface="Calibri" panose="020F0502020204030204" pitchFamily="34" charset="0"/>
                <a:cs typeface="Calibri" panose="020F0502020204030204" pitchFamily="34" charset="0"/>
              </a:rPr>
              <a:t># </a:t>
            </a:r>
            <a:r>
              <a:rPr lang="en-US" altLang="zh-CN" sz="1800" dirty="0" err="1">
                <a:solidFill>
                  <a:schemeClr val="tx1"/>
                </a:solidFill>
                <a:latin typeface="Calibri" panose="020F0502020204030204" pitchFamily="34" charset="0"/>
                <a:cs typeface="Calibri" panose="020F0502020204030204" pitchFamily="34" charset="0"/>
              </a:rPr>
              <a:t>attn_end</a:t>
            </a:r>
            <a:endParaRPr lang="zh-CN" altLang="en-US" sz="1800" dirty="0">
              <a:solidFill>
                <a:schemeClr val="tx1"/>
              </a:solidFill>
              <a:latin typeface="Calibri" panose="020F0502020204030204" pitchFamily="34" charset="0"/>
              <a:cs typeface="Calibri" panose="020F0502020204030204" pitchFamily="34" charset="0"/>
            </a:endParaRPr>
          </a:p>
        </p:txBody>
      </p:sp>
      <p:grpSp>
        <p:nvGrpSpPr>
          <p:cNvPr id="55" name="组合 54">
            <a:extLst>
              <a:ext uri="{FF2B5EF4-FFF2-40B4-BE49-F238E27FC236}">
                <a16:creationId xmlns:a16="http://schemas.microsoft.com/office/drawing/2014/main" id="{CFA60DF7-73D9-0FCB-C11A-569277DCBF7A}"/>
              </a:ext>
            </a:extLst>
          </p:cNvPr>
          <p:cNvGrpSpPr/>
          <p:nvPr/>
        </p:nvGrpSpPr>
        <p:grpSpPr>
          <a:xfrm>
            <a:off x="10672581" y="1037996"/>
            <a:ext cx="1605632" cy="649129"/>
            <a:chOff x="10830290" y="1716275"/>
            <a:chExt cx="1605632" cy="649129"/>
          </a:xfrm>
        </p:grpSpPr>
        <p:pic>
          <p:nvPicPr>
            <p:cNvPr id="23" name="图形 22">
              <a:extLst>
                <a:ext uri="{FF2B5EF4-FFF2-40B4-BE49-F238E27FC236}">
                  <a16:creationId xmlns:a16="http://schemas.microsoft.com/office/drawing/2014/main" id="{533C976E-834D-BF6A-0B78-1738780260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700000">
              <a:off x="10892624" y="1716275"/>
              <a:ext cx="367494" cy="367494"/>
            </a:xfrm>
            <a:prstGeom prst="rect">
              <a:avLst/>
            </a:prstGeom>
          </p:spPr>
        </p:pic>
        <p:sp>
          <p:nvSpPr>
            <p:cNvPr id="37" name="文本框 36">
              <a:extLst>
                <a:ext uri="{FF2B5EF4-FFF2-40B4-BE49-F238E27FC236}">
                  <a16:creationId xmlns:a16="http://schemas.microsoft.com/office/drawing/2014/main" id="{3B575E1F-07B4-1E7C-604C-F3B5841D2EB8}"/>
                </a:ext>
              </a:extLst>
            </p:cNvPr>
            <p:cNvSpPr txBox="1"/>
            <p:nvPr/>
          </p:nvSpPr>
          <p:spPr>
            <a:xfrm>
              <a:off x="10830290" y="1719073"/>
              <a:ext cx="1605632" cy="646331"/>
            </a:xfrm>
            <a:prstGeom prst="rect">
              <a:avLst/>
            </a:prstGeom>
            <a:noFill/>
          </p:spPr>
          <p:txBody>
            <a:bodyPr wrap="none" rtlCol="0">
              <a:spAutoFit/>
            </a:bodyPr>
            <a:lstStyle/>
            <a:p>
              <a:r>
                <a:rPr kumimoji="1" lang="en-US" altLang="zh-CN" b="1" dirty="0">
                  <a:latin typeface="Calibri" panose="020F0502020204030204" pitchFamily="34" charset="0"/>
                  <a:cs typeface="Calibri" panose="020F0502020204030204" pitchFamily="34" charset="0"/>
                </a:rPr>
                <a:t>        Denotes a</a:t>
              </a:r>
            </a:p>
            <a:p>
              <a:r>
                <a:rPr kumimoji="1" lang="en-US" altLang="zh-CN" b="1" dirty="0">
                  <a:latin typeface="Calibri" panose="020F0502020204030204" pitchFamily="34" charset="0"/>
                  <a:cs typeface="Calibri" panose="020F0502020204030204" pitchFamily="34" charset="0"/>
                </a:rPr>
                <a:t>probe kernel</a:t>
              </a:r>
              <a:endParaRPr kumimoji="1" lang="zh-CN" altLang="en-US" b="1"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5925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mph" presetSubtype="2" fill="hold" grpId="1" nodeType="clickEffect">
                                  <p:stCondLst>
                                    <p:cond delay="0"/>
                                  </p:stCondLst>
                                  <p:childTnLst>
                                    <p:animClr clrSpc="rgb" dir="cw">
                                      <p:cBhvr>
                                        <p:cTn id="60" dur="2000" fill="hold"/>
                                        <p:tgtEl>
                                          <p:spTgt spid="87"/>
                                        </p:tgtEl>
                                        <p:attrNameLst>
                                          <p:attrName>fillcolor</p:attrName>
                                        </p:attrNameLst>
                                      </p:cBhvr>
                                      <p:to>
                                        <a:schemeClr val="accent2"/>
                                      </p:to>
                                    </p:animClr>
                                    <p:set>
                                      <p:cBhvr>
                                        <p:cTn id="61" dur="2000" fill="hold"/>
                                        <p:tgtEl>
                                          <p:spTgt spid="87"/>
                                        </p:tgtEl>
                                        <p:attrNameLst>
                                          <p:attrName>fill.type</p:attrName>
                                        </p:attrNameLst>
                                      </p:cBhvr>
                                      <p:to>
                                        <p:strVal val="solid"/>
                                      </p:to>
                                    </p:set>
                                    <p:set>
                                      <p:cBhvr>
                                        <p:cTn id="62" dur="2000" fill="hold"/>
                                        <p:tgtEl>
                                          <p:spTgt spid="87"/>
                                        </p:tgtEl>
                                        <p:attrNameLst>
                                          <p:attrName>fill.on</p:attrName>
                                        </p:attrNameLst>
                                      </p:cBhvr>
                                      <p:to>
                                        <p:strVal val="true"/>
                                      </p:to>
                                    </p:set>
                                  </p:childTnLst>
                                </p:cTn>
                              </p:par>
                              <p:par>
                                <p:cTn id="63" presetID="1" presetClass="emph" presetSubtype="2" fill="hold" grpId="1" nodeType="withEffect">
                                  <p:stCondLst>
                                    <p:cond delay="0"/>
                                  </p:stCondLst>
                                  <p:childTnLst>
                                    <p:animClr clrSpc="rgb" dir="cw">
                                      <p:cBhvr>
                                        <p:cTn id="64" dur="2000" fill="hold"/>
                                        <p:tgtEl>
                                          <p:spTgt spid="89"/>
                                        </p:tgtEl>
                                        <p:attrNameLst>
                                          <p:attrName>fillcolor</p:attrName>
                                        </p:attrNameLst>
                                      </p:cBhvr>
                                      <p:to>
                                        <a:schemeClr val="accent2"/>
                                      </p:to>
                                    </p:animClr>
                                    <p:set>
                                      <p:cBhvr>
                                        <p:cTn id="65" dur="2000" fill="hold"/>
                                        <p:tgtEl>
                                          <p:spTgt spid="89"/>
                                        </p:tgtEl>
                                        <p:attrNameLst>
                                          <p:attrName>fill.type</p:attrName>
                                        </p:attrNameLst>
                                      </p:cBhvr>
                                      <p:to>
                                        <p:strVal val="solid"/>
                                      </p:to>
                                    </p:set>
                                    <p:set>
                                      <p:cBhvr>
                                        <p:cTn id="66" dur="2000" fill="hold"/>
                                        <p:tgtEl>
                                          <p:spTgt spid="89"/>
                                        </p:tgtEl>
                                        <p:attrNameLst>
                                          <p:attrName>fill.on</p:attrName>
                                        </p:attrNameLst>
                                      </p:cBhvr>
                                      <p:to>
                                        <p:strVal val="tru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mph" presetSubtype="2" fill="hold" nodeType="clickEffect">
                                  <p:stCondLst>
                                    <p:cond delay="0"/>
                                  </p:stCondLst>
                                  <p:childTnLst>
                                    <p:animClr clrSpc="rgb" dir="cw">
                                      <p:cBhvr>
                                        <p:cTn id="74" dur="2000" fill="hold"/>
                                        <p:tgtEl>
                                          <p:spTgt spid="85"/>
                                        </p:tgtEl>
                                        <p:attrNameLst>
                                          <p:attrName>fillcolor</p:attrName>
                                        </p:attrNameLst>
                                      </p:cBhvr>
                                      <p:to>
                                        <a:schemeClr val="accent2"/>
                                      </p:to>
                                    </p:animClr>
                                    <p:set>
                                      <p:cBhvr>
                                        <p:cTn id="75" dur="2000" fill="hold"/>
                                        <p:tgtEl>
                                          <p:spTgt spid="85"/>
                                        </p:tgtEl>
                                        <p:attrNameLst>
                                          <p:attrName>fill.type</p:attrName>
                                        </p:attrNameLst>
                                      </p:cBhvr>
                                      <p:to>
                                        <p:strVal val="solid"/>
                                      </p:to>
                                    </p:set>
                                    <p:set>
                                      <p:cBhvr>
                                        <p:cTn id="76" dur="2000" fill="hold"/>
                                        <p:tgtEl>
                                          <p:spTgt spid="85"/>
                                        </p:tgtEl>
                                        <p:attrNameLst>
                                          <p:attrName>fill.on</p:attrName>
                                        </p:attrNameLst>
                                      </p:cBhvr>
                                      <p:to>
                                        <p:strVal val="true"/>
                                      </p:to>
                                    </p:set>
                                  </p:childTnLst>
                                </p:cTn>
                              </p:par>
                              <p:par>
                                <p:cTn id="77" presetID="1" presetClass="emph" presetSubtype="2" fill="hold" nodeType="withEffect">
                                  <p:stCondLst>
                                    <p:cond delay="0"/>
                                  </p:stCondLst>
                                  <p:childTnLst>
                                    <p:animClr clrSpc="rgb" dir="cw">
                                      <p:cBhvr>
                                        <p:cTn id="78" dur="2000" fill="hold"/>
                                        <p:tgtEl>
                                          <p:spTgt spid="79"/>
                                        </p:tgtEl>
                                        <p:attrNameLst>
                                          <p:attrName>fillcolor</p:attrName>
                                        </p:attrNameLst>
                                      </p:cBhvr>
                                      <p:to>
                                        <a:schemeClr val="accent2"/>
                                      </p:to>
                                    </p:animClr>
                                    <p:set>
                                      <p:cBhvr>
                                        <p:cTn id="79" dur="2000" fill="hold"/>
                                        <p:tgtEl>
                                          <p:spTgt spid="79"/>
                                        </p:tgtEl>
                                        <p:attrNameLst>
                                          <p:attrName>fill.type</p:attrName>
                                        </p:attrNameLst>
                                      </p:cBhvr>
                                      <p:to>
                                        <p:strVal val="solid"/>
                                      </p:to>
                                    </p:set>
                                    <p:set>
                                      <p:cBhvr>
                                        <p:cTn id="80" dur="2000" fill="hold"/>
                                        <p:tgtEl>
                                          <p:spTgt spid="79"/>
                                        </p:tgtEl>
                                        <p:attrNameLst>
                                          <p:attrName>fill.on</p:attrName>
                                        </p:attrNameLst>
                                      </p:cBhvr>
                                      <p:to>
                                        <p:strVal val="tru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2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2"/>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5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9"/>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20"/>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mph" presetSubtype="2" fill="hold" nodeType="clickEffect">
                                  <p:stCondLst>
                                    <p:cond delay="300"/>
                                  </p:stCondLst>
                                  <p:childTnLst>
                                    <p:animClr clrSpc="rgb" dir="cw">
                                      <p:cBhvr>
                                        <p:cTn id="104" dur="2000" fill="hold"/>
                                        <p:tgtEl>
                                          <p:spTgt spid="87"/>
                                        </p:tgtEl>
                                        <p:attrNameLst>
                                          <p:attrName>fillcolor</p:attrName>
                                        </p:attrNameLst>
                                      </p:cBhvr>
                                      <p:to>
                                        <a:srgbClr val="FFFFFF"/>
                                      </p:to>
                                    </p:animClr>
                                    <p:set>
                                      <p:cBhvr>
                                        <p:cTn id="105" dur="2000" fill="hold"/>
                                        <p:tgtEl>
                                          <p:spTgt spid="87"/>
                                        </p:tgtEl>
                                        <p:attrNameLst>
                                          <p:attrName>fill.type</p:attrName>
                                        </p:attrNameLst>
                                      </p:cBhvr>
                                      <p:to>
                                        <p:strVal val="solid"/>
                                      </p:to>
                                    </p:set>
                                    <p:set>
                                      <p:cBhvr>
                                        <p:cTn id="106" dur="2000" fill="hold"/>
                                        <p:tgtEl>
                                          <p:spTgt spid="87"/>
                                        </p:tgtEl>
                                        <p:attrNameLst>
                                          <p:attrName>fill.on</p:attrName>
                                        </p:attrNameLst>
                                      </p:cBhvr>
                                      <p:to>
                                        <p:strVal val="true"/>
                                      </p:to>
                                    </p:set>
                                  </p:childTnLst>
                                </p:cTn>
                              </p:par>
                              <p:par>
                                <p:cTn id="107" presetID="1" presetClass="emph" presetSubtype="2" fill="hold" nodeType="withEffect">
                                  <p:stCondLst>
                                    <p:cond delay="0"/>
                                  </p:stCondLst>
                                  <p:childTnLst>
                                    <p:animClr clrSpc="rgb" dir="cw">
                                      <p:cBhvr>
                                        <p:cTn id="108" dur="2000" fill="hold"/>
                                        <p:tgtEl>
                                          <p:spTgt spid="89"/>
                                        </p:tgtEl>
                                        <p:attrNameLst>
                                          <p:attrName>fillcolor</p:attrName>
                                        </p:attrNameLst>
                                      </p:cBhvr>
                                      <p:to>
                                        <a:srgbClr val="FFFFFF"/>
                                      </p:to>
                                    </p:animClr>
                                    <p:set>
                                      <p:cBhvr>
                                        <p:cTn id="109" dur="2000" fill="hold"/>
                                        <p:tgtEl>
                                          <p:spTgt spid="89"/>
                                        </p:tgtEl>
                                        <p:attrNameLst>
                                          <p:attrName>fill.type</p:attrName>
                                        </p:attrNameLst>
                                      </p:cBhvr>
                                      <p:to>
                                        <p:strVal val="solid"/>
                                      </p:to>
                                    </p:set>
                                    <p:set>
                                      <p:cBhvr>
                                        <p:cTn id="110" dur="2000" fill="hold"/>
                                        <p:tgtEl>
                                          <p:spTgt spid="89"/>
                                        </p:tgtEl>
                                        <p:attrNameLst>
                                          <p:attrName>fill.on</p:attrName>
                                        </p:attrNameLst>
                                      </p:cBhvr>
                                      <p:to>
                                        <p:strVal val="tru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1"/>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mph" presetSubtype="2" fill="hold" nodeType="clickEffect">
                                  <p:stCondLst>
                                    <p:cond delay="0"/>
                                  </p:stCondLst>
                                  <p:childTnLst>
                                    <p:animClr clrSpc="rgb" dir="cw">
                                      <p:cBhvr>
                                        <p:cTn id="118" dur="2000" fill="hold"/>
                                        <p:tgtEl>
                                          <p:spTgt spid="81"/>
                                        </p:tgtEl>
                                        <p:attrNameLst>
                                          <p:attrName>fillcolor</p:attrName>
                                        </p:attrNameLst>
                                      </p:cBhvr>
                                      <p:to>
                                        <a:schemeClr val="accent2"/>
                                      </p:to>
                                    </p:animClr>
                                    <p:set>
                                      <p:cBhvr>
                                        <p:cTn id="119" dur="2000" fill="hold"/>
                                        <p:tgtEl>
                                          <p:spTgt spid="81"/>
                                        </p:tgtEl>
                                        <p:attrNameLst>
                                          <p:attrName>fill.type</p:attrName>
                                        </p:attrNameLst>
                                      </p:cBhvr>
                                      <p:to>
                                        <p:strVal val="solid"/>
                                      </p:to>
                                    </p:set>
                                    <p:set>
                                      <p:cBhvr>
                                        <p:cTn id="120" dur="2000" fill="hold"/>
                                        <p:tgtEl>
                                          <p:spTgt spid="81"/>
                                        </p:tgtEl>
                                        <p:attrNameLst>
                                          <p:attrName>fill.on</p:attrName>
                                        </p:attrNameLst>
                                      </p:cBhvr>
                                      <p:to>
                                        <p:strVal val="true"/>
                                      </p:to>
                                    </p:set>
                                  </p:childTnLst>
                                </p:cTn>
                              </p:par>
                              <p:par>
                                <p:cTn id="121" presetID="1" presetClass="emph" presetSubtype="2" fill="hold" nodeType="withEffect">
                                  <p:stCondLst>
                                    <p:cond delay="0"/>
                                  </p:stCondLst>
                                  <p:childTnLst>
                                    <p:animClr clrSpc="rgb" dir="cw">
                                      <p:cBhvr>
                                        <p:cTn id="122" dur="2000" fill="hold"/>
                                        <p:tgtEl>
                                          <p:spTgt spid="83"/>
                                        </p:tgtEl>
                                        <p:attrNameLst>
                                          <p:attrName>fillcolor</p:attrName>
                                        </p:attrNameLst>
                                      </p:cBhvr>
                                      <p:to>
                                        <a:schemeClr val="accent2"/>
                                      </p:to>
                                    </p:animClr>
                                    <p:set>
                                      <p:cBhvr>
                                        <p:cTn id="123" dur="2000" fill="hold"/>
                                        <p:tgtEl>
                                          <p:spTgt spid="83"/>
                                        </p:tgtEl>
                                        <p:attrNameLst>
                                          <p:attrName>fill.type</p:attrName>
                                        </p:attrNameLst>
                                      </p:cBhvr>
                                      <p:to>
                                        <p:strVal val="solid"/>
                                      </p:to>
                                    </p:set>
                                    <p:set>
                                      <p:cBhvr>
                                        <p:cTn id="124" dur="2000" fill="hold"/>
                                        <p:tgtEl>
                                          <p:spTgt spid="83"/>
                                        </p:tgtEl>
                                        <p:attrNameLst>
                                          <p:attrName>fill.on</p:attrName>
                                        </p:attrNameLst>
                                      </p:cBhvr>
                                      <p:to>
                                        <p:strVal val="tru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32"/>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13"/>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0"/>
                                  </p:stCondLst>
                                  <p:childTnLst>
                                    <p:set>
                                      <p:cBhvr>
                                        <p:cTn id="136" dur="1" fill="hold">
                                          <p:stCondLst>
                                            <p:cond delay="0"/>
                                          </p:stCondLst>
                                        </p:cTn>
                                        <p:tgtEl>
                                          <p:spTgt spid="44"/>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mph" presetSubtype="2" fill="hold" nodeType="clickEffect">
                                  <p:stCondLst>
                                    <p:cond delay="0"/>
                                  </p:stCondLst>
                                  <p:childTnLst>
                                    <p:animClr clrSpc="rgb" dir="cw">
                                      <p:cBhvr>
                                        <p:cTn id="140" dur="2000" fill="hold"/>
                                        <p:tgtEl>
                                          <p:spTgt spid="81"/>
                                        </p:tgtEl>
                                        <p:attrNameLst>
                                          <p:attrName>fillcolor</p:attrName>
                                        </p:attrNameLst>
                                      </p:cBhvr>
                                      <p:to>
                                        <a:srgbClr val="FFFFFF"/>
                                      </p:to>
                                    </p:animClr>
                                    <p:set>
                                      <p:cBhvr>
                                        <p:cTn id="141" dur="2000" fill="hold"/>
                                        <p:tgtEl>
                                          <p:spTgt spid="81"/>
                                        </p:tgtEl>
                                        <p:attrNameLst>
                                          <p:attrName>fill.type</p:attrName>
                                        </p:attrNameLst>
                                      </p:cBhvr>
                                      <p:to>
                                        <p:strVal val="solid"/>
                                      </p:to>
                                    </p:set>
                                    <p:set>
                                      <p:cBhvr>
                                        <p:cTn id="142" dur="2000" fill="hold"/>
                                        <p:tgtEl>
                                          <p:spTgt spid="81"/>
                                        </p:tgtEl>
                                        <p:attrNameLst>
                                          <p:attrName>fill.on</p:attrName>
                                        </p:attrNameLst>
                                      </p:cBhvr>
                                      <p:to>
                                        <p:strVal val="true"/>
                                      </p:to>
                                    </p:set>
                                  </p:childTnLst>
                                </p:cTn>
                              </p:par>
                              <p:par>
                                <p:cTn id="143" presetID="1" presetClass="emph" presetSubtype="2" fill="hold" nodeType="withEffect">
                                  <p:stCondLst>
                                    <p:cond delay="0"/>
                                  </p:stCondLst>
                                  <p:childTnLst>
                                    <p:animClr clrSpc="rgb" dir="cw">
                                      <p:cBhvr>
                                        <p:cTn id="144" dur="2000" fill="hold"/>
                                        <p:tgtEl>
                                          <p:spTgt spid="83"/>
                                        </p:tgtEl>
                                        <p:attrNameLst>
                                          <p:attrName>fillcolor</p:attrName>
                                        </p:attrNameLst>
                                      </p:cBhvr>
                                      <p:to>
                                        <a:srgbClr val="FFFFFF"/>
                                      </p:to>
                                    </p:animClr>
                                    <p:set>
                                      <p:cBhvr>
                                        <p:cTn id="145" dur="2000" fill="hold"/>
                                        <p:tgtEl>
                                          <p:spTgt spid="83"/>
                                        </p:tgtEl>
                                        <p:attrNameLst>
                                          <p:attrName>fill.type</p:attrName>
                                        </p:attrNameLst>
                                      </p:cBhvr>
                                      <p:to>
                                        <p:strVal val="solid"/>
                                      </p:to>
                                    </p:set>
                                    <p:set>
                                      <p:cBhvr>
                                        <p:cTn id="146" dur="2000" fill="hold"/>
                                        <p:tgtEl>
                                          <p:spTgt spid="83"/>
                                        </p:tgtEl>
                                        <p:attrNameLst>
                                          <p:attrName>fill.on</p:attrName>
                                        </p:attrNameLst>
                                      </p:cBhvr>
                                      <p:to>
                                        <p:strVal val="tru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38"/>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mph" presetSubtype="2" fill="hold" nodeType="clickEffect">
                                  <p:stCondLst>
                                    <p:cond delay="0"/>
                                  </p:stCondLst>
                                  <p:childTnLst>
                                    <p:animClr clrSpc="rgb" dir="cw">
                                      <p:cBhvr>
                                        <p:cTn id="154" dur="2000" fill="hold"/>
                                        <p:tgtEl>
                                          <p:spTgt spid="85"/>
                                        </p:tgtEl>
                                        <p:attrNameLst>
                                          <p:attrName>fillcolor</p:attrName>
                                        </p:attrNameLst>
                                      </p:cBhvr>
                                      <p:to>
                                        <a:srgbClr val="FFFFFF"/>
                                      </p:to>
                                    </p:animClr>
                                    <p:set>
                                      <p:cBhvr>
                                        <p:cTn id="155" dur="2000" fill="hold"/>
                                        <p:tgtEl>
                                          <p:spTgt spid="85"/>
                                        </p:tgtEl>
                                        <p:attrNameLst>
                                          <p:attrName>fill.type</p:attrName>
                                        </p:attrNameLst>
                                      </p:cBhvr>
                                      <p:to>
                                        <p:strVal val="solid"/>
                                      </p:to>
                                    </p:set>
                                    <p:set>
                                      <p:cBhvr>
                                        <p:cTn id="156" dur="2000" fill="hold"/>
                                        <p:tgtEl>
                                          <p:spTgt spid="85"/>
                                        </p:tgtEl>
                                        <p:attrNameLst>
                                          <p:attrName>fill.on</p:attrName>
                                        </p:attrNameLst>
                                      </p:cBhvr>
                                      <p:to>
                                        <p:strVal val="true"/>
                                      </p:to>
                                    </p:set>
                                  </p:childTnLst>
                                </p:cTn>
                              </p:par>
                              <p:par>
                                <p:cTn id="157" presetID="1" presetClass="emph" presetSubtype="2" fill="hold" nodeType="withEffect">
                                  <p:stCondLst>
                                    <p:cond delay="0"/>
                                  </p:stCondLst>
                                  <p:childTnLst>
                                    <p:animClr clrSpc="rgb" dir="cw">
                                      <p:cBhvr>
                                        <p:cTn id="158" dur="2000" fill="hold"/>
                                        <p:tgtEl>
                                          <p:spTgt spid="79"/>
                                        </p:tgtEl>
                                        <p:attrNameLst>
                                          <p:attrName>fillcolor</p:attrName>
                                        </p:attrNameLst>
                                      </p:cBhvr>
                                      <p:to>
                                        <a:srgbClr val="FFFFFF"/>
                                      </p:to>
                                    </p:animClr>
                                    <p:set>
                                      <p:cBhvr>
                                        <p:cTn id="159" dur="2000" fill="hold"/>
                                        <p:tgtEl>
                                          <p:spTgt spid="79"/>
                                        </p:tgtEl>
                                        <p:attrNameLst>
                                          <p:attrName>fill.type</p:attrName>
                                        </p:attrNameLst>
                                      </p:cBhvr>
                                      <p:to>
                                        <p:strVal val="solid"/>
                                      </p:to>
                                    </p:set>
                                    <p:set>
                                      <p:cBhvr>
                                        <p:cTn id="160" dur="2000" fill="hold"/>
                                        <p:tgtEl>
                                          <p:spTgt spid="79"/>
                                        </p:tgtEl>
                                        <p:attrNameLst>
                                          <p:attrName>fill.on</p:attrName>
                                        </p:attrNameLst>
                                      </p:cBhvr>
                                      <p:to>
                                        <p:strVal val="tru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45" grpId="0"/>
      <p:bldP spid="79" grpId="0"/>
      <p:bldP spid="81" grpId="0"/>
      <p:bldP spid="83" grpId="0"/>
      <p:bldP spid="85" grpId="0"/>
      <p:bldP spid="87" grpId="0"/>
      <p:bldP spid="87" grpId="1"/>
      <p:bldP spid="89" grpId="0"/>
      <p:bldP spid="89"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9DF76-BE12-463C-8697-5E8E9B217F55}"/>
            </a:ext>
          </a:extLst>
        </p:cNvPr>
        <p:cNvGrpSpPr/>
        <p:nvPr/>
      </p:nvGrpSpPr>
      <p:grpSpPr>
        <a:xfrm>
          <a:off x="0" y="0"/>
          <a:ext cx="0" cy="0"/>
          <a:chOff x="0" y="0"/>
          <a:chExt cx="0" cy="0"/>
        </a:xfrm>
      </p:grpSpPr>
      <p:sp>
        <p:nvSpPr>
          <p:cNvPr id="6" name="内容占位符 5">
            <a:extLst>
              <a:ext uri="{FF2B5EF4-FFF2-40B4-BE49-F238E27FC236}">
                <a16:creationId xmlns:a16="http://schemas.microsoft.com/office/drawing/2014/main" id="{A95B6C63-3A10-92C5-997F-CD2F7637E934}"/>
              </a:ext>
            </a:extLst>
          </p:cNvPr>
          <p:cNvSpPr>
            <a:spLocks noGrp="1"/>
          </p:cNvSpPr>
          <p:nvPr>
            <p:ph idx="1"/>
          </p:nvPr>
        </p:nvSpPr>
        <p:spPr>
          <a:xfrm>
            <a:off x="325967" y="1057387"/>
            <a:ext cx="11540067" cy="5531518"/>
          </a:xfrm>
        </p:spPr>
        <p:txBody>
          <a:bodyPr>
            <a:normAutofit/>
          </a:bodyPr>
          <a:lstStyle/>
          <a:p>
            <a:r>
              <a:rPr lang="en-US" altLang="zh-CN" dirty="0" err="1"/>
              <a:t>LMTracer</a:t>
            </a:r>
            <a:r>
              <a:rPr lang="en-US" altLang="zh-CN" dirty="0"/>
              <a:t>: Doorbell-assisted shadow buffering</a:t>
            </a:r>
          </a:p>
        </p:txBody>
      </p:sp>
      <p:sp>
        <p:nvSpPr>
          <p:cNvPr id="3" name="灯片编号占位符 2">
            <a:extLst>
              <a:ext uri="{FF2B5EF4-FFF2-40B4-BE49-F238E27FC236}">
                <a16:creationId xmlns:a16="http://schemas.microsoft.com/office/drawing/2014/main" id="{CB3E8BF3-EE66-961D-49E6-CB7383EFFF2B}"/>
              </a:ext>
            </a:extLst>
          </p:cNvPr>
          <p:cNvSpPr>
            <a:spLocks noGrp="1"/>
          </p:cNvSpPr>
          <p:nvPr>
            <p:ph type="sldNum" sz="quarter" idx="12"/>
          </p:nvPr>
        </p:nvSpPr>
        <p:spPr/>
        <p:txBody>
          <a:bodyPr/>
          <a:lstStyle/>
          <a:p>
            <a:fld id="{84BCC322-D5A9-47A8-A5BE-5D9C2195FFDA}" type="slidenum">
              <a:rPr lang="zh-CN" altLang="en-US" smtClean="0"/>
              <a:pPr/>
              <a:t>14</a:t>
            </a:fld>
            <a:endParaRPr lang="zh-CN" altLang="en-US" dirty="0"/>
          </a:p>
        </p:txBody>
      </p:sp>
      <p:sp>
        <p:nvSpPr>
          <p:cNvPr id="5" name="标题 4">
            <a:extLst>
              <a:ext uri="{FF2B5EF4-FFF2-40B4-BE49-F238E27FC236}">
                <a16:creationId xmlns:a16="http://schemas.microsoft.com/office/drawing/2014/main" id="{2C69AA3A-CDBD-DBF4-A4A5-099D1F84A9DE}"/>
              </a:ext>
            </a:extLst>
          </p:cNvPr>
          <p:cNvSpPr>
            <a:spLocks noGrp="1"/>
          </p:cNvSpPr>
          <p:nvPr>
            <p:ph type="title"/>
          </p:nvPr>
        </p:nvSpPr>
        <p:spPr/>
        <p:txBody>
          <a:bodyPr/>
          <a:lstStyle/>
          <a:p>
            <a:r>
              <a:rPr lang="en-US" altLang="zh-CN" dirty="0"/>
              <a:t>3. Design of</a:t>
            </a:r>
            <a:r>
              <a:rPr lang="zh-CN" altLang="en-US" dirty="0"/>
              <a:t> </a:t>
            </a:r>
            <a:r>
              <a:rPr lang="en-US" altLang="zh-CN" dirty="0" err="1"/>
              <a:t>LMTracer</a:t>
            </a:r>
            <a:endParaRPr lang="zh-CN" altLang="en-US" dirty="0"/>
          </a:p>
        </p:txBody>
      </p:sp>
      <p:sp>
        <p:nvSpPr>
          <p:cNvPr id="4" name="圆角矩形 3">
            <a:extLst>
              <a:ext uri="{FF2B5EF4-FFF2-40B4-BE49-F238E27FC236}">
                <a16:creationId xmlns:a16="http://schemas.microsoft.com/office/drawing/2014/main" id="{053506C6-C79A-ADBF-B4D7-69692CEAA7EC}"/>
              </a:ext>
            </a:extLst>
          </p:cNvPr>
          <p:cNvSpPr/>
          <p:nvPr/>
        </p:nvSpPr>
        <p:spPr>
          <a:xfrm>
            <a:off x="6259042" y="2256481"/>
            <a:ext cx="5404022" cy="2345037"/>
          </a:xfrm>
          <a:prstGeom prst="roundRect">
            <a:avLst>
              <a:gd name="adj" fmla="val 7032"/>
            </a:avLst>
          </a:prstGeom>
          <a:solidFill>
            <a:srgbClr val="F0F8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nvGrpSpPr>
          <p:cNvPr id="23" name="组合 22">
            <a:extLst>
              <a:ext uri="{FF2B5EF4-FFF2-40B4-BE49-F238E27FC236}">
                <a16:creationId xmlns:a16="http://schemas.microsoft.com/office/drawing/2014/main" id="{E0E2AF4D-D1D8-5C91-1E29-7F56AE939E31}"/>
              </a:ext>
            </a:extLst>
          </p:cNvPr>
          <p:cNvGrpSpPr/>
          <p:nvPr/>
        </p:nvGrpSpPr>
        <p:grpSpPr>
          <a:xfrm>
            <a:off x="7578345" y="2330392"/>
            <a:ext cx="2497799" cy="369332"/>
            <a:chOff x="5525816" y="3962042"/>
            <a:chExt cx="2497799" cy="369332"/>
          </a:xfrm>
        </p:grpSpPr>
        <p:sp>
          <p:nvSpPr>
            <p:cNvPr id="30" name="文本框 29">
              <a:extLst>
                <a:ext uri="{FF2B5EF4-FFF2-40B4-BE49-F238E27FC236}">
                  <a16:creationId xmlns:a16="http://schemas.microsoft.com/office/drawing/2014/main" id="{42974BA5-0759-1686-9192-F1AD0827A501}"/>
                </a:ext>
              </a:extLst>
            </p:cNvPr>
            <p:cNvSpPr txBox="1"/>
            <p:nvPr/>
          </p:nvSpPr>
          <p:spPr>
            <a:xfrm>
              <a:off x="5764599" y="3962042"/>
              <a:ext cx="2259016" cy="369332"/>
            </a:xfrm>
            <a:prstGeom prst="rect">
              <a:avLst/>
            </a:prstGeom>
            <a:noFill/>
          </p:spPr>
          <p:txBody>
            <a:bodyPr wrap="none" rtlCol="0">
              <a:spAutoFit/>
            </a:bodyPr>
            <a:lstStyle/>
            <a:p>
              <a:pPr algn="ctr"/>
              <a:r>
                <a:rPr kumimoji="1" lang="en-US" altLang="zh-CN" dirty="0">
                  <a:latin typeface="Calibri" panose="020F0502020204030204" pitchFamily="34" charset="0"/>
                  <a:cs typeface="Calibri" panose="020F0502020204030204" pitchFamily="34" charset="0"/>
                </a:rPr>
                <a:t>Current Buffer Pointer</a:t>
              </a:r>
              <a:endParaRPr kumimoji="1" lang="zh-CN" altLang="en-US" dirty="0">
                <a:latin typeface="Calibri" panose="020F0502020204030204" pitchFamily="34" charset="0"/>
                <a:cs typeface="Calibri" panose="020F0502020204030204" pitchFamily="34" charset="0"/>
              </a:endParaRPr>
            </a:p>
          </p:txBody>
        </p:sp>
        <p:pic>
          <p:nvPicPr>
            <p:cNvPr id="37" name="图形 36">
              <a:extLst>
                <a:ext uri="{FF2B5EF4-FFF2-40B4-BE49-F238E27FC236}">
                  <a16:creationId xmlns:a16="http://schemas.microsoft.com/office/drawing/2014/main" id="{AB40F6C7-53D5-CEB7-C494-88497E5C4B8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25816" y="4003464"/>
              <a:ext cx="286489" cy="286489"/>
            </a:xfrm>
            <a:prstGeom prst="rect">
              <a:avLst/>
            </a:prstGeom>
          </p:spPr>
        </p:pic>
      </p:grpSp>
      <p:sp>
        <p:nvSpPr>
          <p:cNvPr id="55" name="文本框 54">
            <a:extLst>
              <a:ext uri="{FF2B5EF4-FFF2-40B4-BE49-F238E27FC236}">
                <a16:creationId xmlns:a16="http://schemas.microsoft.com/office/drawing/2014/main" id="{5960D622-D897-A42D-5E77-4934CEE2C8B5}"/>
              </a:ext>
            </a:extLst>
          </p:cNvPr>
          <p:cNvSpPr txBox="1"/>
          <p:nvPr/>
        </p:nvSpPr>
        <p:spPr>
          <a:xfrm>
            <a:off x="10794736" y="2256482"/>
            <a:ext cx="980704" cy="369332"/>
          </a:xfrm>
          <a:prstGeom prst="rect">
            <a:avLst/>
          </a:prstGeom>
          <a:noFill/>
        </p:spPr>
        <p:txBody>
          <a:bodyPr wrap="square">
            <a:spAutoFit/>
          </a:bodyPr>
          <a:lstStyle/>
          <a:p>
            <a:pPr algn="ctr"/>
            <a:r>
              <a:rPr kumimoji="1" lang="en-US" altLang="zh-CN" b="1" i="1" dirty="0">
                <a:latin typeface="Calibri" panose="020F0502020204030204" pitchFamily="34" charset="0"/>
                <a:cs typeface="Calibri" panose="020F0502020204030204" pitchFamily="34" charset="0"/>
              </a:rPr>
              <a:t>GPU</a:t>
            </a:r>
            <a:endParaRPr lang="zh-CN" altLang="en-US" b="1" i="1" dirty="0"/>
          </a:p>
        </p:txBody>
      </p:sp>
      <p:cxnSp>
        <p:nvCxnSpPr>
          <p:cNvPr id="56" name="曲线连接符 42">
            <a:extLst>
              <a:ext uri="{FF2B5EF4-FFF2-40B4-BE49-F238E27FC236}">
                <a16:creationId xmlns:a16="http://schemas.microsoft.com/office/drawing/2014/main" id="{5BC253AC-F9EA-AF77-ECFD-00E679DAF9A8}"/>
              </a:ext>
            </a:extLst>
          </p:cNvPr>
          <p:cNvCxnSpPr>
            <a:stCxn id="30" idx="2"/>
            <a:endCxn id="107" idx="0"/>
          </p:cNvCxnSpPr>
          <p:nvPr/>
        </p:nvCxnSpPr>
        <p:spPr>
          <a:xfrm rot="5400000">
            <a:off x="8042766" y="2079252"/>
            <a:ext cx="283398" cy="1524343"/>
          </a:xfrm>
          <a:prstGeom prst="curvedConnector3">
            <a:avLst/>
          </a:prstGeom>
          <a:ln>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7" name="曲线连接符 43">
            <a:extLst>
              <a:ext uri="{FF2B5EF4-FFF2-40B4-BE49-F238E27FC236}">
                <a16:creationId xmlns:a16="http://schemas.microsoft.com/office/drawing/2014/main" id="{B2B99087-74C0-9D86-6949-710240E9CD09}"/>
              </a:ext>
            </a:extLst>
          </p:cNvPr>
          <p:cNvCxnSpPr>
            <a:cxnSpLocks/>
            <a:stCxn id="30" idx="2"/>
            <a:endCxn id="97" idx="0"/>
          </p:cNvCxnSpPr>
          <p:nvPr/>
        </p:nvCxnSpPr>
        <p:spPr>
          <a:xfrm rot="16200000" flipH="1">
            <a:off x="9553533" y="2092826"/>
            <a:ext cx="283398" cy="1497193"/>
          </a:xfrm>
          <a:prstGeom prst="curvedConnector3">
            <a:avLst>
              <a:gd name="adj1" fmla="val 50000"/>
            </a:avLst>
          </a:prstGeom>
          <a:ln>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sp>
        <p:nvSpPr>
          <p:cNvPr id="58" name="弧 46">
            <a:extLst>
              <a:ext uri="{FF2B5EF4-FFF2-40B4-BE49-F238E27FC236}">
                <a16:creationId xmlns:a16="http://schemas.microsoft.com/office/drawing/2014/main" id="{9E025EEB-A74C-2A94-CEE2-3F3282B63F63}"/>
              </a:ext>
            </a:extLst>
          </p:cNvPr>
          <p:cNvSpPr/>
          <p:nvPr/>
        </p:nvSpPr>
        <p:spPr>
          <a:xfrm rot="8100000">
            <a:off x="8639937" y="2392671"/>
            <a:ext cx="630865" cy="630865"/>
          </a:xfrm>
          <a:prstGeom prst="arc">
            <a:avLst/>
          </a:prstGeom>
          <a:ln>
            <a:solidFill>
              <a:schemeClr val="tx1"/>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59" name="文本框 58">
            <a:extLst>
              <a:ext uri="{FF2B5EF4-FFF2-40B4-BE49-F238E27FC236}">
                <a16:creationId xmlns:a16="http://schemas.microsoft.com/office/drawing/2014/main" id="{B195C086-4981-A03A-B183-D03E6DC53746}"/>
              </a:ext>
            </a:extLst>
          </p:cNvPr>
          <p:cNvSpPr txBox="1"/>
          <p:nvPr/>
        </p:nvSpPr>
        <p:spPr>
          <a:xfrm>
            <a:off x="8368511" y="3063328"/>
            <a:ext cx="1173719" cy="369332"/>
          </a:xfrm>
          <a:prstGeom prst="rect">
            <a:avLst/>
          </a:prstGeom>
          <a:noFill/>
        </p:spPr>
        <p:txBody>
          <a:bodyPr wrap="square" rtlCol="0">
            <a:spAutoFit/>
          </a:bodyPr>
          <a:lstStyle/>
          <a:p>
            <a:r>
              <a:rPr kumimoji="1" lang="en-US" altLang="zh-CN" i="1" dirty="0">
                <a:solidFill>
                  <a:srgbClr val="C00000"/>
                </a:solidFill>
                <a:latin typeface="Calibri" panose="020F0502020204030204" pitchFamily="34" charset="0"/>
                <a:cs typeface="Calibri" panose="020F0502020204030204" pitchFamily="34" charset="0"/>
              </a:rPr>
              <a:t>Buffer Full</a:t>
            </a:r>
            <a:endParaRPr kumimoji="1" lang="zh-CN" altLang="en-US" i="1" dirty="0">
              <a:solidFill>
                <a:srgbClr val="C00000"/>
              </a:solidFill>
              <a:latin typeface="Calibri" panose="020F0502020204030204" pitchFamily="34" charset="0"/>
              <a:cs typeface="Calibri" panose="020F0502020204030204" pitchFamily="34" charset="0"/>
            </a:endParaRPr>
          </a:p>
        </p:txBody>
      </p:sp>
      <p:pic>
        <p:nvPicPr>
          <p:cNvPr id="60" name="图形 59">
            <a:extLst>
              <a:ext uri="{FF2B5EF4-FFF2-40B4-BE49-F238E27FC236}">
                <a16:creationId xmlns:a16="http://schemas.microsoft.com/office/drawing/2014/main" id="{B8CAF2CD-9FB4-4F22-76E1-6A08A852CF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91966" y="3519334"/>
            <a:ext cx="326809" cy="326809"/>
          </a:xfrm>
          <a:prstGeom prst="rect">
            <a:avLst/>
          </a:prstGeom>
        </p:spPr>
      </p:pic>
      <p:grpSp>
        <p:nvGrpSpPr>
          <p:cNvPr id="61" name="组合 60">
            <a:extLst>
              <a:ext uri="{FF2B5EF4-FFF2-40B4-BE49-F238E27FC236}">
                <a16:creationId xmlns:a16="http://schemas.microsoft.com/office/drawing/2014/main" id="{BB752232-2399-9BB8-E264-93480C4E5B37}"/>
              </a:ext>
            </a:extLst>
          </p:cNvPr>
          <p:cNvGrpSpPr/>
          <p:nvPr/>
        </p:nvGrpSpPr>
        <p:grpSpPr>
          <a:xfrm>
            <a:off x="7347915" y="4405007"/>
            <a:ext cx="3214910" cy="380370"/>
            <a:chOff x="4279723" y="5258427"/>
            <a:chExt cx="3214910" cy="380370"/>
          </a:xfrm>
        </p:grpSpPr>
        <p:sp>
          <p:nvSpPr>
            <p:cNvPr id="62" name="圆角矩形 54">
              <a:extLst>
                <a:ext uri="{FF2B5EF4-FFF2-40B4-BE49-F238E27FC236}">
                  <a16:creationId xmlns:a16="http://schemas.microsoft.com/office/drawing/2014/main" id="{85DB17FA-0AD7-0448-5F5C-2D6BDB58D35A}"/>
                </a:ext>
              </a:extLst>
            </p:cNvPr>
            <p:cNvSpPr/>
            <p:nvPr/>
          </p:nvSpPr>
          <p:spPr>
            <a:xfrm>
              <a:off x="4279723" y="5258427"/>
              <a:ext cx="3214910" cy="380370"/>
            </a:xfrm>
            <a:prstGeom prst="roundRect">
              <a:avLst/>
            </a:prstGeom>
            <a:solidFill>
              <a:srgbClr val="F2F7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3" name="组合 62">
              <a:extLst>
                <a:ext uri="{FF2B5EF4-FFF2-40B4-BE49-F238E27FC236}">
                  <a16:creationId xmlns:a16="http://schemas.microsoft.com/office/drawing/2014/main" id="{E61D7BEB-48B8-24D1-B713-7B2A4F543D87}"/>
                </a:ext>
              </a:extLst>
            </p:cNvPr>
            <p:cNvGrpSpPr/>
            <p:nvPr/>
          </p:nvGrpSpPr>
          <p:grpSpPr>
            <a:xfrm>
              <a:off x="4431773" y="5263946"/>
              <a:ext cx="3024438" cy="369332"/>
              <a:chOff x="4783338" y="4195354"/>
              <a:chExt cx="3024438" cy="369332"/>
            </a:xfrm>
          </p:grpSpPr>
          <p:pic>
            <p:nvPicPr>
              <p:cNvPr id="64" name="图形 63">
                <a:extLst>
                  <a:ext uri="{FF2B5EF4-FFF2-40B4-BE49-F238E27FC236}">
                    <a16:creationId xmlns:a16="http://schemas.microsoft.com/office/drawing/2014/main" id="{0F5614EA-2F9F-8D35-B8D5-AD940B354C5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83338" y="4234584"/>
                <a:ext cx="290872" cy="290872"/>
              </a:xfrm>
              <a:prstGeom prst="rect">
                <a:avLst/>
              </a:prstGeom>
            </p:spPr>
          </p:pic>
          <p:sp>
            <p:nvSpPr>
              <p:cNvPr id="65" name="文本框 64">
                <a:extLst>
                  <a:ext uri="{FF2B5EF4-FFF2-40B4-BE49-F238E27FC236}">
                    <a16:creationId xmlns:a16="http://schemas.microsoft.com/office/drawing/2014/main" id="{30B64F9D-66CA-8393-B3A6-2C48375E985D}"/>
                  </a:ext>
                </a:extLst>
              </p:cNvPr>
              <p:cNvSpPr txBox="1"/>
              <p:nvPr/>
            </p:nvSpPr>
            <p:spPr>
              <a:xfrm>
                <a:off x="5052342" y="4195354"/>
                <a:ext cx="2755434" cy="369332"/>
              </a:xfrm>
              <a:prstGeom prst="rect">
                <a:avLst/>
              </a:prstGeom>
              <a:noFill/>
            </p:spPr>
            <p:txBody>
              <a:bodyPr wrap="none" rtlCol="0">
                <a:spAutoFit/>
              </a:bodyPr>
              <a:lstStyle/>
              <a:p>
                <a:pPr algn="ctr"/>
                <a:r>
                  <a:rPr kumimoji="1" lang="en-US" altLang="zh-CN" dirty="0">
                    <a:latin typeface="Calibri" panose="020F0502020204030204" pitchFamily="34" charset="0"/>
                    <a:cs typeface="Calibri" panose="020F0502020204030204" pitchFamily="34" charset="0"/>
                  </a:rPr>
                  <a:t>GPU-CPU Mapped Memory</a:t>
                </a:r>
                <a:endParaRPr kumimoji="1" lang="zh-CN" altLang="en-US" dirty="0">
                  <a:latin typeface="Calibri" panose="020F0502020204030204" pitchFamily="34" charset="0"/>
                  <a:cs typeface="Calibri" panose="020F0502020204030204" pitchFamily="34" charset="0"/>
                </a:endParaRPr>
              </a:p>
            </p:txBody>
          </p:sp>
        </p:grpSp>
      </p:grpSp>
      <p:sp>
        <p:nvSpPr>
          <p:cNvPr id="66" name="圆角矩形 56">
            <a:extLst>
              <a:ext uri="{FF2B5EF4-FFF2-40B4-BE49-F238E27FC236}">
                <a16:creationId xmlns:a16="http://schemas.microsoft.com/office/drawing/2014/main" id="{4698D02D-8CD6-DFF0-2B64-31451F8BCB05}"/>
              </a:ext>
            </a:extLst>
          </p:cNvPr>
          <p:cNvSpPr/>
          <p:nvPr/>
        </p:nvSpPr>
        <p:spPr>
          <a:xfrm>
            <a:off x="6259042" y="5362181"/>
            <a:ext cx="5404022" cy="638246"/>
          </a:xfrm>
          <a:prstGeom prst="roundRect">
            <a:avLst>
              <a:gd name="adj" fmla="val 7032"/>
            </a:avLst>
          </a:prstGeom>
          <a:solidFill>
            <a:srgbClr val="F0F8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7" name="文本框 66">
            <a:extLst>
              <a:ext uri="{FF2B5EF4-FFF2-40B4-BE49-F238E27FC236}">
                <a16:creationId xmlns:a16="http://schemas.microsoft.com/office/drawing/2014/main" id="{AF13CB97-D4AC-E9BF-D899-CA3B7A385983}"/>
              </a:ext>
            </a:extLst>
          </p:cNvPr>
          <p:cNvSpPr txBox="1"/>
          <p:nvPr/>
        </p:nvSpPr>
        <p:spPr>
          <a:xfrm>
            <a:off x="10794736" y="5362181"/>
            <a:ext cx="980704" cy="369332"/>
          </a:xfrm>
          <a:prstGeom prst="rect">
            <a:avLst/>
          </a:prstGeom>
          <a:noFill/>
        </p:spPr>
        <p:txBody>
          <a:bodyPr wrap="square">
            <a:spAutoFit/>
          </a:bodyPr>
          <a:lstStyle/>
          <a:p>
            <a:pPr algn="ctr"/>
            <a:r>
              <a:rPr kumimoji="1" lang="en-US" altLang="zh-CN" b="1" i="1" dirty="0">
                <a:latin typeface="Calibri" panose="020F0502020204030204" pitchFamily="34" charset="0"/>
                <a:cs typeface="Calibri" panose="020F0502020204030204" pitchFamily="34" charset="0"/>
              </a:rPr>
              <a:t>CPU</a:t>
            </a:r>
            <a:endParaRPr lang="zh-CN" altLang="en-US" b="1" i="1" dirty="0"/>
          </a:p>
        </p:txBody>
      </p:sp>
      <p:sp>
        <p:nvSpPr>
          <p:cNvPr id="68" name="文本框 67">
            <a:extLst>
              <a:ext uri="{FF2B5EF4-FFF2-40B4-BE49-F238E27FC236}">
                <a16:creationId xmlns:a16="http://schemas.microsoft.com/office/drawing/2014/main" id="{0C49FE74-2E59-E0E8-0120-825473FE3644}"/>
              </a:ext>
            </a:extLst>
          </p:cNvPr>
          <p:cNvSpPr txBox="1"/>
          <p:nvPr/>
        </p:nvSpPr>
        <p:spPr>
          <a:xfrm>
            <a:off x="8924992" y="4846210"/>
            <a:ext cx="2803973" cy="369332"/>
          </a:xfrm>
          <a:prstGeom prst="rect">
            <a:avLst/>
          </a:prstGeom>
          <a:noFill/>
        </p:spPr>
        <p:txBody>
          <a:bodyPr wrap="square" rtlCol="0">
            <a:spAutoFit/>
          </a:bodyPr>
          <a:lstStyle/>
          <a:p>
            <a:r>
              <a:rPr kumimoji="1" lang="en-US" altLang="zh-CN" b="1" dirty="0">
                <a:latin typeface="Courier New" panose="02070309020205020404" pitchFamily="49" charset="0"/>
                <a:cs typeface="Courier New" panose="02070309020205020404" pitchFamily="49" charset="0"/>
              </a:rPr>
              <a:t>_</a:t>
            </a:r>
            <a:r>
              <a:rPr kumimoji="1" lang="en-US" altLang="zh-CN" b="1" dirty="0" err="1">
                <a:latin typeface="Courier New" panose="02070309020205020404" pitchFamily="49" charset="0"/>
                <a:cs typeface="Courier New" panose="02070309020205020404" pitchFamily="49" charset="0"/>
              </a:rPr>
              <a:t>threadfence_system</a:t>
            </a:r>
            <a:endParaRPr kumimoji="1" lang="zh-CN" altLang="en-US" b="1" dirty="0">
              <a:latin typeface="Courier New" panose="02070309020205020404" pitchFamily="49" charset="0"/>
              <a:cs typeface="Courier New" panose="02070309020205020404" pitchFamily="49" charset="0"/>
            </a:endParaRPr>
          </a:p>
        </p:txBody>
      </p:sp>
      <p:sp>
        <p:nvSpPr>
          <p:cNvPr id="69" name="文本框 68">
            <a:extLst>
              <a:ext uri="{FF2B5EF4-FFF2-40B4-BE49-F238E27FC236}">
                <a16:creationId xmlns:a16="http://schemas.microsoft.com/office/drawing/2014/main" id="{3C6A94CD-E4F6-21B9-7582-2673C96C0556}"/>
              </a:ext>
            </a:extLst>
          </p:cNvPr>
          <p:cNvSpPr txBox="1"/>
          <p:nvPr/>
        </p:nvSpPr>
        <p:spPr>
          <a:xfrm>
            <a:off x="8921792" y="4048854"/>
            <a:ext cx="1600118" cy="369332"/>
          </a:xfrm>
          <a:prstGeom prst="rect">
            <a:avLst/>
          </a:prstGeom>
          <a:noFill/>
        </p:spPr>
        <p:txBody>
          <a:bodyPr wrap="square" rtlCol="0">
            <a:spAutoFit/>
          </a:bodyPr>
          <a:lstStyle/>
          <a:p>
            <a:pPr algn="ctr"/>
            <a:r>
              <a:rPr kumimoji="1" lang="en-US" altLang="zh-CN" dirty="0">
                <a:latin typeface="Calibri" panose="020F0502020204030204" pitchFamily="34" charset="0"/>
                <a:cs typeface="Calibri" panose="020F0502020204030204" pitchFamily="34" charset="0"/>
              </a:rPr>
              <a:t>Doorbell Signal</a:t>
            </a:r>
            <a:endParaRPr kumimoji="1" lang="zh-CN" altLang="en-US" dirty="0">
              <a:latin typeface="Calibri" panose="020F0502020204030204" pitchFamily="34" charset="0"/>
              <a:cs typeface="Calibri" panose="020F0502020204030204" pitchFamily="34" charset="0"/>
            </a:endParaRPr>
          </a:p>
        </p:txBody>
      </p:sp>
      <p:grpSp>
        <p:nvGrpSpPr>
          <p:cNvPr id="70" name="组合 69">
            <a:extLst>
              <a:ext uri="{FF2B5EF4-FFF2-40B4-BE49-F238E27FC236}">
                <a16:creationId xmlns:a16="http://schemas.microsoft.com/office/drawing/2014/main" id="{D065AFEF-33E7-C3C7-929D-4E04D3CDC5C1}"/>
              </a:ext>
            </a:extLst>
          </p:cNvPr>
          <p:cNvGrpSpPr/>
          <p:nvPr/>
        </p:nvGrpSpPr>
        <p:grpSpPr>
          <a:xfrm>
            <a:off x="8588000" y="5462314"/>
            <a:ext cx="1804086" cy="437981"/>
            <a:chOff x="5535251" y="5542646"/>
            <a:chExt cx="1804086" cy="437981"/>
          </a:xfrm>
        </p:grpSpPr>
        <p:sp>
          <p:nvSpPr>
            <p:cNvPr id="71" name="圆角矩形 60">
              <a:extLst>
                <a:ext uri="{FF2B5EF4-FFF2-40B4-BE49-F238E27FC236}">
                  <a16:creationId xmlns:a16="http://schemas.microsoft.com/office/drawing/2014/main" id="{79C83656-28FC-7EE5-AD0F-AD80B88985D9}"/>
                </a:ext>
              </a:extLst>
            </p:cNvPr>
            <p:cNvSpPr/>
            <p:nvPr/>
          </p:nvSpPr>
          <p:spPr>
            <a:xfrm>
              <a:off x="5535251" y="5542646"/>
              <a:ext cx="1795848" cy="437981"/>
            </a:xfrm>
            <a:prstGeom prst="roundRect">
              <a:avLst/>
            </a:prstGeom>
            <a:solidFill>
              <a:srgbClr val="FFFB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nvGrpSpPr>
            <p:cNvPr id="72" name="组合 71">
              <a:extLst>
                <a:ext uri="{FF2B5EF4-FFF2-40B4-BE49-F238E27FC236}">
                  <a16:creationId xmlns:a16="http://schemas.microsoft.com/office/drawing/2014/main" id="{6A3C1C25-4076-6884-217C-4BD4DB0BE832}"/>
                </a:ext>
              </a:extLst>
            </p:cNvPr>
            <p:cNvGrpSpPr/>
            <p:nvPr/>
          </p:nvGrpSpPr>
          <p:grpSpPr>
            <a:xfrm>
              <a:off x="5650532" y="5576970"/>
              <a:ext cx="1688805" cy="369332"/>
              <a:chOff x="5650532" y="5576970"/>
              <a:chExt cx="1688805" cy="369332"/>
            </a:xfrm>
          </p:grpSpPr>
          <p:sp>
            <p:nvSpPr>
              <p:cNvPr id="73" name="文本框 72">
                <a:extLst>
                  <a:ext uri="{FF2B5EF4-FFF2-40B4-BE49-F238E27FC236}">
                    <a16:creationId xmlns:a16="http://schemas.microsoft.com/office/drawing/2014/main" id="{BDDE9F8D-C5DF-BE48-4764-71AF4DA5EEB1}"/>
                  </a:ext>
                </a:extLst>
              </p:cNvPr>
              <p:cNvSpPr txBox="1"/>
              <p:nvPr/>
            </p:nvSpPr>
            <p:spPr>
              <a:xfrm>
                <a:off x="5905547" y="5576970"/>
                <a:ext cx="1433790" cy="369332"/>
              </a:xfrm>
              <a:prstGeom prst="rect">
                <a:avLst/>
              </a:prstGeom>
              <a:noFill/>
            </p:spPr>
            <p:txBody>
              <a:bodyPr wrap="none" rtlCol="0">
                <a:spAutoFit/>
              </a:bodyPr>
              <a:lstStyle/>
              <a:p>
                <a:pPr algn="ctr"/>
                <a:r>
                  <a:rPr kumimoji="1" lang="en-US" altLang="zh-CN" dirty="0">
                    <a:latin typeface="Calibri" panose="020F0502020204030204" pitchFamily="34" charset="0"/>
                    <a:cs typeface="Calibri" panose="020F0502020204030204" pitchFamily="34" charset="0"/>
                  </a:rPr>
                  <a:t>Poller Thread</a:t>
                </a:r>
                <a:endParaRPr kumimoji="1" lang="zh-CN" altLang="en-US" dirty="0">
                  <a:latin typeface="Calibri" panose="020F0502020204030204" pitchFamily="34" charset="0"/>
                  <a:cs typeface="Calibri" panose="020F0502020204030204" pitchFamily="34" charset="0"/>
                </a:endParaRPr>
              </a:p>
            </p:txBody>
          </p:sp>
          <p:pic>
            <p:nvPicPr>
              <p:cNvPr id="74" name="图形 73">
                <a:extLst>
                  <a:ext uri="{FF2B5EF4-FFF2-40B4-BE49-F238E27FC236}">
                    <a16:creationId xmlns:a16="http://schemas.microsoft.com/office/drawing/2014/main" id="{BB46A9CF-BB15-FCFC-BEA4-548B6E97E34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50532" y="5634129"/>
                <a:ext cx="255015" cy="255015"/>
              </a:xfrm>
              <a:prstGeom prst="rect">
                <a:avLst/>
              </a:prstGeom>
            </p:spPr>
          </p:pic>
        </p:grpSp>
      </p:grpSp>
      <p:grpSp>
        <p:nvGrpSpPr>
          <p:cNvPr id="75" name="组合 74">
            <a:extLst>
              <a:ext uri="{FF2B5EF4-FFF2-40B4-BE49-F238E27FC236}">
                <a16:creationId xmlns:a16="http://schemas.microsoft.com/office/drawing/2014/main" id="{251EEF5C-1345-B3A4-408B-62C035B13091}"/>
              </a:ext>
            </a:extLst>
          </p:cNvPr>
          <p:cNvGrpSpPr/>
          <p:nvPr/>
        </p:nvGrpSpPr>
        <p:grpSpPr>
          <a:xfrm>
            <a:off x="6594191" y="5462314"/>
            <a:ext cx="1695528" cy="437981"/>
            <a:chOff x="3188328" y="5357980"/>
            <a:chExt cx="1695528" cy="437981"/>
          </a:xfrm>
        </p:grpSpPr>
        <p:sp>
          <p:nvSpPr>
            <p:cNvPr id="76" name="圆角矩形 61">
              <a:extLst>
                <a:ext uri="{FF2B5EF4-FFF2-40B4-BE49-F238E27FC236}">
                  <a16:creationId xmlns:a16="http://schemas.microsoft.com/office/drawing/2014/main" id="{EE721B07-1913-2040-1EE1-E6F473F474A4}"/>
                </a:ext>
              </a:extLst>
            </p:cNvPr>
            <p:cNvSpPr/>
            <p:nvPr/>
          </p:nvSpPr>
          <p:spPr>
            <a:xfrm>
              <a:off x="3188328" y="5357980"/>
              <a:ext cx="1695528" cy="437981"/>
            </a:xfrm>
            <a:prstGeom prst="roundRect">
              <a:avLst/>
            </a:prstGeom>
            <a:solidFill>
              <a:srgbClr val="FFFB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nvGrpSpPr>
            <p:cNvPr id="77" name="组合 76">
              <a:extLst>
                <a:ext uri="{FF2B5EF4-FFF2-40B4-BE49-F238E27FC236}">
                  <a16:creationId xmlns:a16="http://schemas.microsoft.com/office/drawing/2014/main" id="{9C142890-52D3-771B-465B-C3F55FF4676F}"/>
                </a:ext>
              </a:extLst>
            </p:cNvPr>
            <p:cNvGrpSpPr/>
            <p:nvPr/>
          </p:nvGrpSpPr>
          <p:grpSpPr>
            <a:xfrm>
              <a:off x="3253094" y="5392304"/>
              <a:ext cx="1603153" cy="369332"/>
              <a:chOff x="6542241" y="5531537"/>
              <a:chExt cx="1603153" cy="369332"/>
            </a:xfrm>
          </p:grpSpPr>
          <p:pic>
            <p:nvPicPr>
              <p:cNvPr id="78" name="图形 77">
                <a:extLst>
                  <a:ext uri="{FF2B5EF4-FFF2-40B4-BE49-F238E27FC236}">
                    <a16:creationId xmlns:a16="http://schemas.microsoft.com/office/drawing/2014/main" id="{32425BBF-1187-B262-C520-A2911FCD50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42241" y="5535729"/>
                <a:ext cx="360948" cy="360948"/>
              </a:xfrm>
              <a:prstGeom prst="rect">
                <a:avLst/>
              </a:prstGeom>
            </p:spPr>
          </p:pic>
          <p:sp>
            <p:nvSpPr>
              <p:cNvPr id="80" name="文本框 79">
                <a:extLst>
                  <a:ext uri="{FF2B5EF4-FFF2-40B4-BE49-F238E27FC236}">
                    <a16:creationId xmlns:a16="http://schemas.microsoft.com/office/drawing/2014/main" id="{2AA6B906-6CEB-C430-6426-58020A8784B6}"/>
                  </a:ext>
                </a:extLst>
              </p:cNvPr>
              <p:cNvSpPr txBox="1"/>
              <p:nvPr/>
            </p:nvSpPr>
            <p:spPr>
              <a:xfrm>
                <a:off x="6786998" y="5531537"/>
                <a:ext cx="1358396" cy="369332"/>
              </a:xfrm>
              <a:prstGeom prst="rect">
                <a:avLst/>
              </a:prstGeom>
              <a:noFill/>
            </p:spPr>
            <p:txBody>
              <a:bodyPr wrap="square">
                <a:spAutoFit/>
              </a:bodyPr>
              <a:lstStyle/>
              <a:p>
                <a:pPr algn="ctr"/>
                <a:r>
                  <a:rPr kumimoji="1" lang="en-US" altLang="zh-CN" dirty="0">
                    <a:latin typeface="Calibri" panose="020F0502020204030204" pitchFamily="34" charset="0"/>
                    <a:cs typeface="Calibri" panose="020F0502020204030204" pitchFamily="34" charset="0"/>
                  </a:rPr>
                  <a:t>Trace Buffer</a:t>
                </a:r>
                <a:endParaRPr lang="zh-CN" altLang="en-US" dirty="0"/>
              </a:p>
            </p:txBody>
          </p:sp>
        </p:grpSp>
      </p:grpSp>
      <p:cxnSp>
        <p:nvCxnSpPr>
          <p:cNvPr id="82" name="直线箭头连接符 74">
            <a:extLst>
              <a:ext uri="{FF2B5EF4-FFF2-40B4-BE49-F238E27FC236}">
                <a16:creationId xmlns:a16="http://schemas.microsoft.com/office/drawing/2014/main" id="{5C51F382-C1DB-E716-D417-B145E9D73935}"/>
              </a:ext>
            </a:extLst>
          </p:cNvPr>
          <p:cNvCxnSpPr>
            <a:cxnSpLocks/>
            <a:stCxn id="62" idx="2"/>
          </p:cNvCxnSpPr>
          <p:nvPr/>
        </p:nvCxnSpPr>
        <p:spPr>
          <a:xfrm>
            <a:off x="8955370" y="4785377"/>
            <a:ext cx="0" cy="6769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4" name="直线箭头连接符 75">
            <a:extLst>
              <a:ext uri="{FF2B5EF4-FFF2-40B4-BE49-F238E27FC236}">
                <a16:creationId xmlns:a16="http://schemas.microsoft.com/office/drawing/2014/main" id="{3CB5880D-9C64-83C8-3D46-0E16F0F725E2}"/>
              </a:ext>
            </a:extLst>
          </p:cNvPr>
          <p:cNvCxnSpPr>
            <a:cxnSpLocks/>
          </p:cNvCxnSpPr>
          <p:nvPr/>
        </p:nvCxnSpPr>
        <p:spPr>
          <a:xfrm>
            <a:off x="8955370" y="3899812"/>
            <a:ext cx="0" cy="50519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6" name="直线箭头连接符 78">
            <a:extLst>
              <a:ext uri="{FF2B5EF4-FFF2-40B4-BE49-F238E27FC236}">
                <a16:creationId xmlns:a16="http://schemas.microsoft.com/office/drawing/2014/main" id="{6891EB60-FE01-F903-FE3D-24A4DF42805C}"/>
              </a:ext>
            </a:extLst>
          </p:cNvPr>
          <p:cNvCxnSpPr>
            <a:cxnSpLocks/>
          </p:cNvCxnSpPr>
          <p:nvPr/>
        </p:nvCxnSpPr>
        <p:spPr>
          <a:xfrm>
            <a:off x="7035812" y="4063329"/>
            <a:ext cx="0" cy="1398985"/>
          </a:xfrm>
          <a:prstGeom prst="straightConnector1">
            <a:avLst/>
          </a:prstGeom>
          <a:ln>
            <a:prstDash val="sysDash"/>
            <a:tailEnd type="triangle"/>
          </a:ln>
        </p:spPr>
        <p:style>
          <a:lnRef idx="2">
            <a:schemeClr val="dk1"/>
          </a:lnRef>
          <a:fillRef idx="0">
            <a:schemeClr val="dk1"/>
          </a:fillRef>
          <a:effectRef idx="1">
            <a:schemeClr val="dk1"/>
          </a:effectRef>
          <a:fontRef idx="minor">
            <a:schemeClr val="tx1"/>
          </a:fontRef>
        </p:style>
      </p:cxnSp>
      <p:sp>
        <p:nvSpPr>
          <p:cNvPr id="88" name="任意形状 83">
            <a:extLst>
              <a:ext uri="{FF2B5EF4-FFF2-40B4-BE49-F238E27FC236}">
                <a16:creationId xmlns:a16="http://schemas.microsoft.com/office/drawing/2014/main" id="{13768D25-761A-6963-A1D0-47948BF354C8}"/>
              </a:ext>
            </a:extLst>
          </p:cNvPr>
          <p:cNvSpPr/>
          <p:nvPr/>
        </p:nvSpPr>
        <p:spPr>
          <a:xfrm>
            <a:off x="7049874" y="5094300"/>
            <a:ext cx="1763154" cy="360004"/>
          </a:xfrm>
          <a:custGeom>
            <a:avLst/>
            <a:gdLst>
              <a:gd name="csX0" fmla="*/ 1524000 w 1538126"/>
              <a:gd name="csY0" fmla="*/ 436605 h 436605"/>
              <a:gd name="csX1" fmla="*/ 1318055 w 1538126"/>
              <a:gd name="csY1" fmla="*/ 74140 h 436605"/>
              <a:gd name="csX2" fmla="*/ 0 w 1538126"/>
              <a:gd name="csY2" fmla="*/ 0 h 436605"/>
            </a:gdLst>
            <a:ahLst/>
            <a:cxnLst>
              <a:cxn ang="0">
                <a:pos x="csX0" y="csY0"/>
              </a:cxn>
              <a:cxn ang="0">
                <a:pos x="csX1" y="csY1"/>
              </a:cxn>
              <a:cxn ang="0">
                <a:pos x="csX2" y="csY2"/>
              </a:cxn>
            </a:cxnLst>
            <a:rect l="l" t="t" r="r" b="b"/>
            <a:pathLst>
              <a:path w="1538126" h="436605">
                <a:moveTo>
                  <a:pt x="1524000" y="436605"/>
                </a:moveTo>
                <a:cubicBezTo>
                  <a:pt x="1548027" y="291756"/>
                  <a:pt x="1572055" y="146907"/>
                  <a:pt x="1318055" y="74140"/>
                </a:cubicBezTo>
                <a:cubicBezTo>
                  <a:pt x="1064055" y="1373"/>
                  <a:pt x="532027" y="686"/>
                  <a:pt x="0" y="0"/>
                </a:cubicBezTo>
              </a:path>
            </a:pathLst>
          </a:custGeom>
          <a:noFill/>
          <a:ln>
            <a:prstDash val="sysDash"/>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0" name="文本框 89">
            <a:extLst>
              <a:ext uri="{FF2B5EF4-FFF2-40B4-BE49-F238E27FC236}">
                <a16:creationId xmlns:a16="http://schemas.microsoft.com/office/drawing/2014/main" id="{CAF68314-47B0-3085-02F1-BACA0D586627}"/>
              </a:ext>
            </a:extLst>
          </p:cNvPr>
          <p:cNvSpPr txBox="1"/>
          <p:nvPr/>
        </p:nvSpPr>
        <p:spPr>
          <a:xfrm>
            <a:off x="6338111" y="4645572"/>
            <a:ext cx="727122" cy="646331"/>
          </a:xfrm>
          <a:prstGeom prst="rect">
            <a:avLst/>
          </a:prstGeom>
          <a:noFill/>
        </p:spPr>
        <p:txBody>
          <a:bodyPr wrap="square" rtlCol="0">
            <a:spAutoFit/>
          </a:bodyPr>
          <a:lstStyle/>
          <a:p>
            <a:pPr algn="ctr"/>
            <a:r>
              <a:rPr kumimoji="1" lang="en-US" altLang="zh-CN" dirty="0">
                <a:latin typeface="Calibri" panose="020F0502020204030204" pitchFamily="34" charset="0"/>
                <a:cs typeface="Calibri" panose="020F0502020204030204" pitchFamily="34" charset="0"/>
              </a:rPr>
              <a:t>Async</a:t>
            </a:r>
          </a:p>
          <a:p>
            <a:pPr algn="ctr"/>
            <a:r>
              <a:rPr kumimoji="1" lang="en-US" altLang="zh-CN" dirty="0">
                <a:latin typeface="Calibri" panose="020F0502020204030204" pitchFamily="34" charset="0"/>
                <a:cs typeface="Calibri" panose="020F0502020204030204" pitchFamily="34" charset="0"/>
              </a:rPr>
              <a:t>Copy</a:t>
            </a:r>
            <a:endParaRPr kumimoji="1" lang="zh-CN" altLang="en-US" dirty="0">
              <a:latin typeface="Calibri" panose="020F0502020204030204" pitchFamily="34" charset="0"/>
              <a:cs typeface="Calibri" panose="020F0502020204030204" pitchFamily="34" charset="0"/>
            </a:endParaRPr>
          </a:p>
        </p:txBody>
      </p:sp>
      <p:sp>
        <p:nvSpPr>
          <p:cNvPr id="91" name="文本框 90">
            <a:extLst>
              <a:ext uri="{FF2B5EF4-FFF2-40B4-BE49-F238E27FC236}">
                <a16:creationId xmlns:a16="http://schemas.microsoft.com/office/drawing/2014/main" id="{9CB29AE9-CD61-A307-8D83-249B78A11A7B}"/>
              </a:ext>
            </a:extLst>
          </p:cNvPr>
          <p:cNvSpPr txBox="1"/>
          <p:nvPr/>
        </p:nvSpPr>
        <p:spPr>
          <a:xfrm>
            <a:off x="7304817" y="4752403"/>
            <a:ext cx="829394" cy="369332"/>
          </a:xfrm>
          <a:prstGeom prst="rect">
            <a:avLst/>
          </a:prstGeom>
          <a:noFill/>
        </p:spPr>
        <p:txBody>
          <a:bodyPr wrap="square" rtlCol="0">
            <a:spAutoFit/>
          </a:bodyPr>
          <a:lstStyle/>
          <a:p>
            <a:pPr algn="ctr"/>
            <a:r>
              <a:rPr kumimoji="1" lang="en-US" altLang="zh-CN" dirty="0">
                <a:latin typeface="Calibri" panose="020F0502020204030204" pitchFamily="34" charset="0"/>
                <a:cs typeface="Calibri" panose="020F0502020204030204" pitchFamily="34" charset="0"/>
              </a:rPr>
              <a:t>Trigger</a:t>
            </a:r>
            <a:endParaRPr kumimoji="1" lang="zh-CN" altLang="en-US" dirty="0">
              <a:latin typeface="Calibri" panose="020F0502020204030204" pitchFamily="34" charset="0"/>
              <a:cs typeface="Calibri" panose="020F0502020204030204" pitchFamily="34" charset="0"/>
            </a:endParaRPr>
          </a:p>
        </p:txBody>
      </p:sp>
      <p:sp>
        <p:nvSpPr>
          <p:cNvPr id="92" name="文本框 91">
            <a:extLst>
              <a:ext uri="{FF2B5EF4-FFF2-40B4-BE49-F238E27FC236}">
                <a16:creationId xmlns:a16="http://schemas.microsoft.com/office/drawing/2014/main" id="{4E372A1F-153F-090D-4A04-E22AA51D0C8E}"/>
              </a:ext>
            </a:extLst>
          </p:cNvPr>
          <p:cNvSpPr txBox="1"/>
          <p:nvPr/>
        </p:nvSpPr>
        <p:spPr>
          <a:xfrm>
            <a:off x="10591299" y="4021509"/>
            <a:ext cx="863121" cy="646331"/>
          </a:xfrm>
          <a:prstGeom prst="rect">
            <a:avLst/>
          </a:prstGeom>
          <a:noFill/>
        </p:spPr>
        <p:txBody>
          <a:bodyPr wrap="square" rtlCol="0">
            <a:spAutoFit/>
          </a:bodyPr>
          <a:lstStyle/>
          <a:p>
            <a:pPr algn="ctr"/>
            <a:r>
              <a:rPr kumimoji="1" lang="en-US" altLang="zh-CN" dirty="0">
                <a:latin typeface="Calibri" panose="020F0502020204030204" pitchFamily="34" charset="0"/>
                <a:cs typeface="Calibri" panose="020F0502020204030204" pitchFamily="34" charset="0"/>
              </a:rPr>
              <a:t>Write</a:t>
            </a:r>
          </a:p>
          <a:p>
            <a:pPr algn="ctr"/>
            <a:r>
              <a:rPr kumimoji="1" lang="en-US" altLang="zh-CN" dirty="0">
                <a:latin typeface="Calibri" panose="020F0502020204030204" pitchFamily="34" charset="0"/>
                <a:cs typeface="Calibri" panose="020F0502020204030204" pitchFamily="34" charset="0"/>
              </a:rPr>
              <a:t>Pointer</a:t>
            </a:r>
            <a:endParaRPr kumimoji="1" lang="zh-CN" altLang="en-US" dirty="0">
              <a:latin typeface="Calibri" panose="020F0502020204030204" pitchFamily="34" charset="0"/>
              <a:cs typeface="Calibri" panose="020F0502020204030204" pitchFamily="34" charset="0"/>
            </a:endParaRPr>
          </a:p>
        </p:txBody>
      </p:sp>
      <p:cxnSp>
        <p:nvCxnSpPr>
          <p:cNvPr id="93" name="肘形连接符 94">
            <a:extLst>
              <a:ext uri="{FF2B5EF4-FFF2-40B4-BE49-F238E27FC236}">
                <a16:creationId xmlns:a16="http://schemas.microsoft.com/office/drawing/2014/main" id="{F0FAAA7F-CD7E-9374-8EC0-E80E798A8268}"/>
              </a:ext>
            </a:extLst>
          </p:cNvPr>
          <p:cNvCxnSpPr>
            <a:cxnSpLocks/>
            <a:stCxn id="92" idx="3"/>
            <a:endCxn id="97" idx="3"/>
          </p:cNvCxnSpPr>
          <p:nvPr/>
        </p:nvCxnSpPr>
        <p:spPr>
          <a:xfrm flipH="1" flipV="1">
            <a:off x="11423732" y="3533160"/>
            <a:ext cx="30688" cy="981617"/>
          </a:xfrm>
          <a:prstGeom prst="bentConnector3">
            <a:avLst>
              <a:gd name="adj1" fmla="val -744917"/>
            </a:avLst>
          </a:prstGeom>
          <a:ln>
            <a:tailEnd type="triangle"/>
          </a:ln>
        </p:spPr>
        <p:style>
          <a:lnRef idx="2">
            <a:schemeClr val="dk1"/>
          </a:lnRef>
          <a:fillRef idx="0">
            <a:schemeClr val="dk1"/>
          </a:fillRef>
          <a:effectRef idx="1">
            <a:schemeClr val="dk1"/>
          </a:effectRef>
          <a:fontRef idx="minor">
            <a:schemeClr val="tx1"/>
          </a:fontRef>
        </p:style>
      </p:cxnSp>
      <p:grpSp>
        <p:nvGrpSpPr>
          <p:cNvPr id="94" name="组合 93">
            <a:extLst>
              <a:ext uri="{FF2B5EF4-FFF2-40B4-BE49-F238E27FC236}">
                <a16:creationId xmlns:a16="http://schemas.microsoft.com/office/drawing/2014/main" id="{7D752765-0CF4-C4DE-1B53-EC2D3BE119DF}"/>
              </a:ext>
            </a:extLst>
          </p:cNvPr>
          <p:cNvGrpSpPr/>
          <p:nvPr/>
        </p:nvGrpSpPr>
        <p:grpSpPr>
          <a:xfrm>
            <a:off x="6442390" y="2983122"/>
            <a:ext cx="5037326" cy="1100076"/>
            <a:chOff x="3246782" y="2024218"/>
            <a:chExt cx="5037326" cy="1100076"/>
          </a:xfrm>
        </p:grpSpPr>
        <p:grpSp>
          <p:nvGrpSpPr>
            <p:cNvPr id="95" name="组合 94">
              <a:extLst>
                <a:ext uri="{FF2B5EF4-FFF2-40B4-BE49-F238E27FC236}">
                  <a16:creationId xmlns:a16="http://schemas.microsoft.com/office/drawing/2014/main" id="{C8661386-3220-E8A9-4FAA-E7C32A3D4A6D}"/>
                </a:ext>
              </a:extLst>
            </p:cNvPr>
            <p:cNvGrpSpPr/>
            <p:nvPr/>
          </p:nvGrpSpPr>
          <p:grpSpPr>
            <a:xfrm>
              <a:off x="3246782" y="2024218"/>
              <a:ext cx="2015790" cy="1100076"/>
              <a:chOff x="4156637" y="3925686"/>
              <a:chExt cx="1898118" cy="1100076"/>
            </a:xfrm>
          </p:grpSpPr>
          <p:sp>
            <p:nvSpPr>
              <p:cNvPr id="107" name="圆角矩形 9">
                <a:extLst>
                  <a:ext uri="{FF2B5EF4-FFF2-40B4-BE49-F238E27FC236}">
                    <a16:creationId xmlns:a16="http://schemas.microsoft.com/office/drawing/2014/main" id="{F2D6603E-8179-BC40-F8EC-A0AA011B15FF}"/>
                  </a:ext>
                </a:extLst>
              </p:cNvPr>
              <p:cNvSpPr/>
              <p:nvPr/>
            </p:nvSpPr>
            <p:spPr>
              <a:xfrm>
                <a:off x="4156637" y="3925686"/>
                <a:ext cx="1845402" cy="1100076"/>
              </a:xfrm>
              <a:prstGeom prst="roundRect">
                <a:avLst>
                  <a:gd name="adj" fmla="val 8125"/>
                </a:avLst>
              </a:prstGeom>
              <a:solidFill>
                <a:srgbClr val="FFFB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08" name="组合 107">
                <a:extLst>
                  <a:ext uri="{FF2B5EF4-FFF2-40B4-BE49-F238E27FC236}">
                    <a16:creationId xmlns:a16="http://schemas.microsoft.com/office/drawing/2014/main" id="{C35A76C6-6700-25F0-6526-585F34260A8C}"/>
                  </a:ext>
                </a:extLst>
              </p:cNvPr>
              <p:cNvGrpSpPr/>
              <p:nvPr/>
            </p:nvGrpSpPr>
            <p:grpSpPr>
              <a:xfrm>
                <a:off x="4160157" y="3925686"/>
                <a:ext cx="1894598" cy="369332"/>
                <a:chOff x="3970246" y="3911757"/>
                <a:chExt cx="1894598" cy="369332"/>
              </a:xfrm>
            </p:grpSpPr>
            <p:pic>
              <p:nvPicPr>
                <p:cNvPr id="115" name="图形 114">
                  <a:extLst>
                    <a:ext uri="{FF2B5EF4-FFF2-40B4-BE49-F238E27FC236}">
                      <a16:creationId xmlns:a16="http://schemas.microsoft.com/office/drawing/2014/main" id="{8BEA548B-FE1A-3EFD-8A8D-905F0D749B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70246" y="3915949"/>
                  <a:ext cx="360948" cy="360948"/>
                </a:xfrm>
                <a:prstGeom prst="rect">
                  <a:avLst/>
                </a:prstGeom>
              </p:spPr>
            </p:pic>
            <p:sp>
              <p:nvSpPr>
                <p:cNvPr id="116" name="文本框 115">
                  <a:extLst>
                    <a:ext uri="{FF2B5EF4-FFF2-40B4-BE49-F238E27FC236}">
                      <a16:creationId xmlns:a16="http://schemas.microsoft.com/office/drawing/2014/main" id="{D26E8D65-C179-3D36-9ED1-777F444D8622}"/>
                    </a:ext>
                  </a:extLst>
                </p:cNvPr>
                <p:cNvSpPr txBox="1"/>
                <p:nvPr/>
              </p:nvSpPr>
              <p:spPr>
                <a:xfrm>
                  <a:off x="4203818" y="3911757"/>
                  <a:ext cx="1661026" cy="369332"/>
                </a:xfrm>
                <a:prstGeom prst="rect">
                  <a:avLst/>
                </a:prstGeom>
                <a:noFill/>
              </p:spPr>
              <p:txBody>
                <a:bodyPr wrap="square">
                  <a:spAutoFit/>
                </a:bodyPr>
                <a:lstStyle/>
                <a:p>
                  <a:pPr algn="ctr"/>
                  <a:r>
                    <a:rPr kumimoji="1" lang="en-US" altLang="zh-CN" dirty="0">
                      <a:latin typeface="Calibri" panose="020F0502020204030204" pitchFamily="34" charset="0"/>
                      <a:cs typeface="Calibri" panose="020F0502020204030204" pitchFamily="34" charset="0"/>
                    </a:rPr>
                    <a:t>Shadow Buffer A</a:t>
                  </a:r>
                  <a:endParaRPr lang="zh-CN" altLang="en-US" dirty="0"/>
                </a:p>
              </p:txBody>
            </p:sp>
          </p:grpSp>
          <p:cxnSp>
            <p:nvCxnSpPr>
              <p:cNvPr id="109" name="直线连接符 15">
                <a:extLst>
                  <a:ext uri="{FF2B5EF4-FFF2-40B4-BE49-F238E27FC236}">
                    <a16:creationId xmlns:a16="http://schemas.microsoft.com/office/drawing/2014/main" id="{2D65EBDB-2DBE-084C-A081-B4CBDD09ADB9}"/>
                  </a:ext>
                </a:extLst>
              </p:cNvPr>
              <p:cNvCxnSpPr>
                <a:cxnSpLocks/>
              </p:cNvCxnSpPr>
              <p:nvPr/>
            </p:nvCxnSpPr>
            <p:spPr>
              <a:xfrm>
                <a:off x="4156637" y="4290826"/>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10" name="直线连接符 17">
                <a:extLst>
                  <a:ext uri="{FF2B5EF4-FFF2-40B4-BE49-F238E27FC236}">
                    <a16:creationId xmlns:a16="http://schemas.microsoft.com/office/drawing/2014/main" id="{04039B3D-3394-B47E-F218-1E1AF6DE4106}"/>
                  </a:ext>
                </a:extLst>
              </p:cNvPr>
              <p:cNvCxnSpPr>
                <a:cxnSpLocks/>
              </p:cNvCxnSpPr>
              <p:nvPr/>
            </p:nvCxnSpPr>
            <p:spPr>
              <a:xfrm>
                <a:off x="4156637" y="4418475"/>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11" name="直线连接符 18">
                <a:extLst>
                  <a:ext uri="{FF2B5EF4-FFF2-40B4-BE49-F238E27FC236}">
                    <a16:creationId xmlns:a16="http://schemas.microsoft.com/office/drawing/2014/main" id="{7386F22F-EEEE-37A3-0113-DEE101B04E47}"/>
                  </a:ext>
                </a:extLst>
              </p:cNvPr>
              <p:cNvCxnSpPr>
                <a:cxnSpLocks/>
              </p:cNvCxnSpPr>
              <p:nvPr/>
            </p:nvCxnSpPr>
            <p:spPr>
              <a:xfrm>
                <a:off x="4156637" y="4546124"/>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12" name="直线连接符 19">
                <a:extLst>
                  <a:ext uri="{FF2B5EF4-FFF2-40B4-BE49-F238E27FC236}">
                    <a16:creationId xmlns:a16="http://schemas.microsoft.com/office/drawing/2014/main" id="{A4CCC460-FCFC-58F7-D444-85167A4184AE}"/>
                  </a:ext>
                </a:extLst>
              </p:cNvPr>
              <p:cNvCxnSpPr>
                <a:cxnSpLocks/>
              </p:cNvCxnSpPr>
              <p:nvPr/>
            </p:nvCxnSpPr>
            <p:spPr>
              <a:xfrm>
                <a:off x="4156637" y="4673773"/>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13" name="直线连接符 20">
                <a:extLst>
                  <a:ext uri="{FF2B5EF4-FFF2-40B4-BE49-F238E27FC236}">
                    <a16:creationId xmlns:a16="http://schemas.microsoft.com/office/drawing/2014/main" id="{E2546A4A-FCD0-DB8B-9D69-C32BDE2E3989}"/>
                  </a:ext>
                </a:extLst>
              </p:cNvPr>
              <p:cNvCxnSpPr>
                <a:cxnSpLocks/>
              </p:cNvCxnSpPr>
              <p:nvPr/>
            </p:nvCxnSpPr>
            <p:spPr>
              <a:xfrm>
                <a:off x="4156637" y="4801422"/>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14" name="直线连接符 21">
                <a:extLst>
                  <a:ext uri="{FF2B5EF4-FFF2-40B4-BE49-F238E27FC236}">
                    <a16:creationId xmlns:a16="http://schemas.microsoft.com/office/drawing/2014/main" id="{1E37F558-49B6-3707-C556-BD3E866200ED}"/>
                  </a:ext>
                </a:extLst>
              </p:cNvPr>
              <p:cNvCxnSpPr>
                <a:cxnSpLocks/>
              </p:cNvCxnSpPr>
              <p:nvPr/>
            </p:nvCxnSpPr>
            <p:spPr>
              <a:xfrm>
                <a:off x="4156637" y="4929072"/>
                <a:ext cx="1845402" cy="0"/>
              </a:xfrm>
              <a:prstGeom prst="line">
                <a:avLst/>
              </a:prstGeom>
            </p:spPr>
            <p:style>
              <a:lnRef idx="2">
                <a:schemeClr val="dk1"/>
              </a:lnRef>
              <a:fillRef idx="0">
                <a:schemeClr val="dk1"/>
              </a:fillRef>
              <a:effectRef idx="1">
                <a:schemeClr val="dk1"/>
              </a:effectRef>
              <a:fontRef idx="minor">
                <a:schemeClr val="tx1"/>
              </a:fontRef>
            </p:style>
          </p:cxnSp>
        </p:grpSp>
        <p:grpSp>
          <p:nvGrpSpPr>
            <p:cNvPr id="96" name="组合 95">
              <a:extLst>
                <a:ext uri="{FF2B5EF4-FFF2-40B4-BE49-F238E27FC236}">
                  <a16:creationId xmlns:a16="http://schemas.microsoft.com/office/drawing/2014/main" id="{DBDA5516-24FB-C1B4-E1B7-4E3601F2F6DD}"/>
                </a:ext>
              </a:extLst>
            </p:cNvPr>
            <p:cNvGrpSpPr/>
            <p:nvPr/>
          </p:nvGrpSpPr>
          <p:grpSpPr>
            <a:xfrm>
              <a:off x="6268318" y="2024218"/>
              <a:ext cx="2015790" cy="1100076"/>
              <a:chOff x="4156637" y="3925686"/>
              <a:chExt cx="1898118" cy="1100076"/>
            </a:xfrm>
          </p:grpSpPr>
          <p:sp>
            <p:nvSpPr>
              <p:cNvPr id="97" name="圆角矩形 10">
                <a:extLst>
                  <a:ext uri="{FF2B5EF4-FFF2-40B4-BE49-F238E27FC236}">
                    <a16:creationId xmlns:a16="http://schemas.microsoft.com/office/drawing/2014/main" id="{E3609464-310F-006F-FFB1-6233BC438B5E}"/>
                  </a:ext>
                </a:extLst>
              </p:cNvPr>
              <p:cNvSpPr/>
              <p:nvPr/>
            </p:nvSpPr>
            <p:spPr>
              <a:xfrm>
                <a:off x="4156637" y="3925686"/>
                <a:ext cx="1845402" cy="1100076"/>
              </a:xfrm>
              <a:prstGeom prst="roundRect">
                <a:avLst>
                  <a:gd name="adj" fmla="val 8125"/>
                </a:avLst>
              </a:prstGeom>
              <a:solidFill>
                <a:srgbClr val="FFFB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8" name="组合 97">
                <a:extLst>
                  <a:ext uri="{FF2B5EF4-FFF2-40B4-BE49-F238E27FC236}">
                    <a16:creationId xmlns:a16="http://schemas.microsoft.com/office/drawing/2014/main" id="{3AA51F88-1287-96C6-8459-D26CEA6738D9}"/>
                  </a:ext>
                </a:extLst>
              </p:cNvPr>
              <p:cNvGrpSpPr/>
              <p:nvPr/>
            </p:nvGrpSpPr>
            <p:grpSpPr>
              <a:xfrm>
                <a:off x="4160157" y="3925686"/>
                <a:ext cx="1894598" cy="369332"/>
                <a:chOff x="3970246" y="3911757"/>
                <a:chExt cx="1894598" cy="369332"/>
              </a:xfrm>
            </p:grpSpPr>
            <p:pic>
              <p:nvPicPr>
                <p:cNvPr id="105" name="图形 104">
                  <a:extLst>
                    <a:ext uri="{FF2B5EF4-FFF2-40B4-BE49-F238E27FC236}">
                      <a16:creationId xmlns:a16="http://schemas.microsoft.com/office/drawing/2014/main" id="{310C3D7A-613B-AB17-AB95-F9A78CF0274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70246" y="3915949"/>
                  <a:ext cx="360948" cy="360948"/>
                </a:xfrm>
                <a:prstGeom prst="rect">
                  <a:avLst/>
                </a:prstGeom>
              </p:spPr>
            </p:pic>
            <p:sp>
              <p:nvSpPr>
                <p:cNvPr id="106" name="文本框 105">
                  <a:extLst>
                    <a:ext uri="{FF2B5EF4-FFF2-40B4-BE49-F238E27FC236}">
                      <a16:creationId xmlns:a16="http://schemas.microsoft.com/office/drawing/2014/main" id="{D012AC35-777C-3DB8-E1EF-5189EDF372A0}"/>
                    </a:ext>
                  </a:extLst>
                </p:cNvPr>
                <p:cNvSpPr txBox="1"/>
                <p:nvPr/>
              </p:nvSpPr>
              <p:spPr>
                <a:xfrm>
                  <a:off x="4203818" y="3911757"/>
                  <a:ext cx="1661026" cy="369332"/>
                </a:xfrm>
                <a:prstGeom prst="rect">
                  <a:avLst/>
                </a:prstGeom>
                <a:noFill/>
              </p:spPr>
              <p:txBody>
                <a:bodyPr wrap="square">
                  <a:spAutoFit/>
                </a:bodyPr>
                <a:lstStyle/>
                <a:p>
                  <a:pPr algn="ctr"/>
                  <a:r>
                    <a:rPr kumimoji="1" lang="en-US" altLang="zh-CN" dirty="0">
                      <a:latin typeface="Calibri" panose="020F0502020204030204" pitchFamily="34" charset="0"/>
                      <a:cs typeface="Calibri" panose="020F0502020204030204" pitchFamily="34" charset="0"/>
                    </a:rPr>
                    <a:t>Shadow Buffer B</a:t>
                  </a:r>
                  <a:endParaRPr lang="zh-CN" altLang="en-US" dirty="0"/>
                </a:p>
              </p:txBody>
            </p:sp>
          </p:grpSp>
          <p:cxnSp>
            <p:nvCxnSpPr>
              <p:cNvPr id="99" name="直线连接符 16">
                <a:extLst>
                  <a:ext uri="{FF2B5EF4-FFF2-40B4-BE49-F238E27FC236}">
                    <a16:creationId xmlns:a16="http://schemas.microsoft.com/office/drawing/2014/main" id="{12471384-5333-4673-6DAC-D282F85FAC3D}"/>
                  </a:ext>
                </a:extLst>
              </p:cNvPr>
              <p:cNvCxnSpPr>
                <a:cxnSpLocks/>
              </p:cNvCxnSpPr>
              <p:nvPr/>
            </p:nvCxnSpPr>
            <p:spPr>
              <a:xfrm>
                <a:off x="4156637" y="4290826"/>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00" name="直线连接符 34">
                <a:extLst>
                  <a:ext uri="{FF2B5EF4-FFF2-40B4-BE49-F238E27FC236}">
                    <a16:creationId xmlns:a16="http://schemas.microsoft.com/office/drawing/2014/main" id="{CA41AB9E-9F63-250A-D8A7-C9074A536344}"/>
                  </a:ext>
                </a:extLst>
              </p:cNvPr>
              <p:cNvCxnSpPr>
                <a:cxnSpLocks/>
              </p:cNvCxnSpPr>
              <p:nvPr/>
            </p:nvCxnSpPr>
            <p:spPr>
              <a:xfrm>
                <a:off x="4156637" y="4418475"/>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01" name="直线连接符 35">
                <a:extLst>
                  <a:ext uri="{FF2B5EF4-FFF2-40B4-BE49-F238E27FC236}">
                    <a16:creationId xmlns:a16="http://schemas.microsoft.com/office/drawing/2014/main" id="{302648C0-09A9-AAAC-27DB-4C260D4ACAC1}"/>
                  </a:ext>
                </a:extLst>
              </p:cNvPr>
              <p:cNvCxnSpPr>
                <a:cxnSpLocks/>
              </p:cNvCxnSpPr>
              <p:nvPr/>
            </p:nvCxnSpPr>
            <p:spPr>
              <a:xfrm>
                <a:off x="4156637" y="4546124"/>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02" name="直线连接符 36">
                <a:extLst>
                  <a:ext uri="{FF2B5EF4-FFF2-40B4-BE49-F238E27FC236}">
                    <a16:creationId xmlns:a16="http://schemas.microsoft.com/office/drawing/2014/main" id="{AF3FB4CD-92B7-02C6-404E-A54FE6141E7C}"/>
                  </a:ext>
                </a:extLst>
              </p:cNvPr>
              <p:cNvCxnSpPr>
                <a:cxnSpLocks/>
              </p:cNvCxnSpPr>
              <p:nvPr/>
            </p:nvCxnSpPr>
            <p:spPr>
              <a:xfrm>
                <a:off x="4156637" y="4673773"/>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03" name="直线连接符 37">
                <a:extLst>
                  <a:ext uri="{FF2B5EF4-FFF2-40B4-BE49-F238E27FC236}">
                    <a16:creationId xmlns:a16="http://schemas.microsoft.com/office/drawing/2014/main" id="{D4A04570-66AB-26AC-EE3F-3CF382D28DA5}"/>
                  </a:ext>
                </a:extLst>
              </p:cNvPr>
              <p:cNvCxnSpPr>
                <a:cxnSpLocks/>
              </p:cNvCxnSpPr>
              <p:nvPr/>
            </p:nvCxnSpPr>
            <p:spPr>
              <a:xfrm>
                <a:off x="4156637" y="4801422"/>
                <a:ext cx="1845402" cy="0"/>
              </a:xfrm>
              <a:prstGeom prst="line">
                <a:avLst/>
              </a:prstGeom>
            </p:spPr>
            <p:style>
              <a:lnRef idx="2">
                <a:schemeClr val="dk1"/>
              </a:lnRef>
              <a:fillRef idx="0">
                <a:schemeClr val="dk1"/>
              </a:fillRef>
              <a:effectRef idx="1">
                <a:schemeClr val="dk1"/>
              </a:effectRef>
              <a:fontRef idx="minor">
                <a:schemeClr val="tx1"/>
              </a:fontRef>
            </p:style>
          </p:cxnSp>
          <p:cxnSp>
            <p:nvCxnSpPr>
              <p:cNvPr id="104" name="直线连接符 38">
                <a:extLst>
                  <a:ext uri="{FF2B5EF4-FFF2-40B4-BE49-F238E27FC236}">
                    <a16:creationId xmlns:a16="http://schemas.microsoft.com/office/drawing/2014/main" id="{BBFB2DCE-849C-6FBA-CDF0-699F4EC6E979}"/>
                  </a:ext>
                </a:extLst>
              </p:cNvPr>
              <p:cNvCxnSpPr>
                <a:cxnSpLocks/>
              </p:cNvCxnSpPr>
              <p:nvPr/>
            </p:nvCxnSpPr>
            <p:spPr>
              <a:xfrm>
                <a:off x="4156637" y="4929072"/>
                <a:ext cx="1845402" cy="0"/>
              </a:xfrm>
              <a:prstGeom prst="line">
                <a:avLst/>
              </a:prstGeom>
            </p:spPr>
            <p:style>
              <a:lnRef idx="2">
                <a:schemeClr val="dk1"/>
              </a:lnRef>
              <a:fillRef idx="0">
                <a:schemeClr val="dk1"/>
              </a:fillRef>
              <a:effectRef idx="1">
                <a:schemeClr val="dk1"/>
              </a:effectRef>
              <a:fontRef idx="minor">
                <a:schemeClr val="tx1"/>
              </a:fontRef>
            </p:style>
          </p:cxnSp>
        </p:grpSp>
      </p:grpSp>
      <p:sp>
        <p:nvSpPr>
          <p:cNvPr id="120" name="文本框 119">
            <a:extLst>
              <a:ext uri="{FF2B5EF4-FFF2-40B4-BE49-F238E27FC236}">
                <a16:creationId xmlns:a16="http://schemas.microsoft.com/office/drawing/2014/main" id="{7DA72230-3215-38E0-DD37-0E529F83E438}"/>
              </a:ext>
            </a:extLst>
          </p:cNvPr>
          <p:cNvSpPr txBox="1"/>
          <p:nvPr/>
        </p:nvSpPr>
        <p:spPr>
          <a:xfrm>
            <a:off x="750990" y="2256481"/>
            <a:ext cx="5083030" cy="2985433"/>
          </a:xfrm>
          <a:prstGeom prst="rect">
            <a:avLst/>
          </a:prstGeom>
          <a:noFill/>
        </p:spPr>
        <p:txBody>
          <a:bodyPr wrap="square">
            <a:spAutoFit/>
          </a:bodyPr>
          <a:lstStyle/>
          <a:p>
            <a:pPr marL="457200" indent="-457200">
              <a:spcAft>
                <a:spcPts val="1200"/>
              </a:spcAft>
              <a:buFont typeface="Wingdings" panose="05000000000000000000" pitchFamily="2" charset="2"/>
              <a:buChar char="p"/>
            </a:pPr>
            <a:r>
              <a:rPr lang="en-US" altLang="zh-CN" sz="2800" dirty="0"/>
              <a:t>Probe kernels write traces into </a:t>
            </a:r>
            <a:r>
              <a:rPr lang="en-US" altLang="zh-CN" sz="2800" b="1" dirty="0">
                <a:solidFill>
                  <a:schemeClr val="accent5">
                    <a:lumMod val="75000"/>
                  </a:schemeClr>
                </a:solidFill>
              </a:rPr>
              <a:t>GPU-side shadow buffers</a:t>
            </a:r>
          </a:p>
          <a:p>
            <a:pPr marL="457200" indent="-457200">
              <a:spcAft>
                <a:spcPts val="1200"/>
              </a:spcAft>
              <a:buFont typeface="Wingdings" panose="05000000000000000000" pitchFamily="2" charset="2"/>
              <a:buChar char="p"/>
            </a:pPr>
            <a:r>
              <a:rPr lang="en-US" altLang="zh-CN" sz="2800" dirty="0"/>
              <a:t>A </a:t>
            </a:r>
            <a:r>
              <a:rPr lang="en-US" altLang="zh-CN" sz="2800" b="1" dirty="0">
                <a:solidFill>
                  <a:schemeClr val="accent2">
                    <a:lumMod val="75000"/>
                  </a:schemeClr>
                </a:solidFill>
              </a:rPr>
              <a:t>doorbell</a:t>
            </a:r>
            <a:r>
              <a:rPr lang="en-US" altLang="zh-CN" sz="2800" dirty="0"/>
              <a:t> signals the CPU when a buffer is ready</a:t>
            </a:r>
          </a:p>
          <a:p>
            <a:pPr marL="457200" indent="-457200">
              <a:spcAft>
                <a:spcPts val="1200"/>
              </a:spcAft>
              <a:buClr>
                <a:schemeClr val="tx1"/>
              </a:buClr>
              <a:buFont typeface="Wingdings" panose="05000000000000000000" pitchFamily="2" charset="2"/>
              <a:buChar char="p"/>
            </a:pPr>
            <a:r>
              <a:rPr lang="en-US" altLang="zh-CN" sz="2800" b="1" dirty="0">
                <a:solidFill>
                  <a:schemeClr val="accent6">
                    <a:lumMod val="75000"/>
                  </a:schemeClr>
                </a:solidFill>
              </a:rPr>
              <a:t>Asynchronous</a:t>
            </a:r>
            <a:r>
              <a:rPr lang="en-US" altLang="zh-CN" sz="2800" dirty="0"/>
              <a:t> transfers overlap with GPU execution</a:t>
            </a:r>
          </a:p>
        </p:txBody>
      </p:sp>
      <p:sp>
        <p:nvSpPr>
          <p:cNvPr id="122" name="文本框 121">
            <a:extLst>
              <a:ext uri="{FF2B5EF4-FFF2-40B4-BE49-F238E27FC236}">
                <a16:creationId xmlns:a16="http://schemas.microsoft.com/office/drawing/2014/main" id="{24344BE5-8C28-F617-FADD-2586D8965753}"/>
              </a:ext>
            </a:extLst>
          </p:cNvPr>
          <p:cNvSpPr txBox="1"/>
          <p:nvPr/>
        </p:nvSpPr>
        <p:spPr>
          <a:xfrm>
            <a:off x="325966" y="1653055"/>
            <a:ext cx="6414506" cy="523220"/>
          </a:xfrm>
          <a:prstGeom prst="rect">
            <a:avLst/>
          </a:prstGeom>
          <a:noFill/>
        </p:spPr>
        <p:txBody>
          <a:bodyPr wrap="square">
            <a:spAutoFit/>
          </a:bodyPr>
          <a:lstStyle/>
          <a:p>
            <a:pPr lvl="1"/>
            <a:r>
              <a:rPr lang="en-US" altLang="zh-CN" sz="2800" b="1" i="1" dirty="0">
                <a:solidFill>
                  <a:srgbClr val="C00000"/>
                </a:solidFill>
              </a:rPr>
              <a:t>To eliminate GPU-CPU synchronization:</a:t>
            </a:r>
          </a:p>
        </p:txBody>
      </p:sp>
    </p:spTree>
    <p:extLst>
      <p:ext uri="{BB962C8B-B14F-4D97-AF65-F5344CB8AC3E}">
        <p14:creationId xmlns:p14="http://schemas.microsoft.com/office/powerpoint/2010/main" val="403344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7" presetClass="emph" presetSubtype="0" fill="remove" nodeType="clickEffect">
                                  <p:stCondLst>
                                    <p:cond delay="0"/>
                                  </p:stCondLst>
                                  <p:childTnLst>
                                    <p:animClr clrSpc="rgb" dir="cw">
                                      <p:cBhvr override="childStyle">
                                        <p:cTn id="26" dur="1000" autoRev="1" fill="remove"/>
                                        <p:tgtEl>
                                          <p:spTgt spid="93"/>
                                        </p:tgtEl>
                                        <p:attrNameLst>
                                          <p:attrName>style.color</p:attrName>
                                        </p:attrNameLst>
                                      </p:cBhvr>
                                      <p:to>
                                        <a:srgbClr val="C00000"/>
                                      </p:to>
                                    </p:animClr>
                                    <p:animClr clrSpc="rgb" dir="cw">
                                      <p:cBhvr>
                                        <p:cTn id="27" dur="1000" autoRev="1" fill="remove"/>
                                        <p:tgtEl>
                                          <p:spTgt spid="93"/>
                                        </p:tgtEl>
                                        <p:attrNameLst>
                                          <p:attrName>fillcolor</p:attrName>
                                        </p:attrNameLst>
                                      </p:cBhvr>
                                      <p:to>
                                        <a:srgbClr val="C00000"/>
                                      </p:to>
                                    </p:animClr>
                                    <p:set>
                                      <p:cBhvr>
                                        <p:cTn id="28" dur="1000" autoRev="1" fill="remove"/>
                                        <p:tgtEl>
                                          <p:spTgt spid="93"/>
                                        </p:tgtEl>
                                        <p:attrNameLst>
                                          <p:attrName>fill.type</p:attrName>
                                        </p:attrNameLst>
                                      </p:cBhvr>
                                      <p:to>
                                        <p:strVal val="solid"/>
                                      </p:to>
                                    </p:set>
                                    <p:set>
                                      <p:cBhvr>
                                        <p:cTn id="29" dur="1000" autoRev="1" fill="remove"/>
                                        <p:tgtEl>
                                          <p:spTgt spid="93"/>
                                        </p:tgtEl>
                                        <p:attrNameLst>
                                          <p:attrName>fill.on</p:attrName>
                                        </p:attrNameLst>
                                      </p:cBhvr>
                                      <p:to>
                                        <p:strVal val="true"/>
                                      </p:to>
                                    </p:set>
                                  </p:childTnLst>
                                </p:cTn>
                              </p:par>
                              <p:par>
                                <p:cTn id="30" presetID="27" presetClass="emph" presetSubtype="0" fill="remove" grpId="1" nodeType="withEffect">
                                  <p:stCondLst>
                                    <p:cond delay="0"/>
                                  </p:stCondLst>
                                  <p:childTnLst>
                                    <p:animClr clrSpc="rgb" dir="cw">
                                      <p:cBhvr override="childStyle">
                                        <p:cTn id="31" dur="1000" autoRev="1" fill="remove"/>
                                        <p:tgtEl>
                                          <p:spTgt spid="92"/>
                                        </p:tgtEl>
                                        <p:attrNameLst>
                                          <p:attrName>style.color</p:attrName>
                                        </p:attrNameLst>
                                      </p:cBhvr>
                                      <p:to>
                                        <a:srgbClr val="C00000"/>
                                      </p:to>
                                    </p:animClr>
                                    <p:animClr clrSpc="rgb" dir="cw">
                                      <p:cBhvr>
                                        <p:cTn id="32" dur="1000" autoRev="1" fill="remove"/>
                                        <p:tgtEl>
                                          <p:spTgt spid="92"/>
                                        </p:tgtEl>
                                        <p:attrNameLst>
                                          <p:attrName>fillcolor</p:attrName>
                                        </p:attrNameLst>
                                      </p:cBhvr>
                                      <p:to>
                                        <a:srgbClr val="C00000"/>
                                      </p:to>
                                    </p:animClr>
                                    <p:set>
                                      <p:cBhvr>
                                        <p:cTn id="33" dur="1000" autoRev="1" fill="remove"/>
                                        <p:tgtEl>
                                          <p:spTgt spid="92"/>
                                        </p:tgtEl>
                                        <p:attrNameLst>
                                          <p:attrName>fill.type</p:attrName>
                                        </p:attrNameLst>
                                      </p:cBhvr>
                                      <p:to>
                                        <p:strVal val="solid"/>
                                      </p:to>
                                    </p:set>
                                    <p:set>
                                      <p:cBhvr>
                                        <p:cTn id="34" dur="1000" autoRev="1" fill="remove"/>
                                        <p:tgtEl>
                                          <p:spTgt spid="92"/>
                                        </p:tgtEl>
                                        <p:attrNameLst>
                                          <p:attrName>fill.on</p:attrName>
                                        </p:attrNameLst>
                                      </p:cBhvr>
                                      <p:to>
                                        <p:strVal val="tru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20">
                                            <p:txEl>
                                              <p:pRg st="1" end="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8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5" grpId="0"/>
      <p:bldP spid="58" grpId="0" animBg="1"/>
      <p:bldP spid="59" grpId="0"/>
      <p:bldP spid="66" grpId="0" animBg="1"/>
      <p:bldP spid="67" grpId="0"/>
      <p:bldP spid="68" grpId="0"/>
      <p:bldP spid="69" grpId="0"/>
      <p:bldP spid="88" grpId="0" animBg="1"/>
      <p:bldP spid="90" grpId="0"/>
      <p:bldP spid="91" grpId="0"/>
      <p:bldP spid="92" grpId="0"/>
      <p:bldP spid="9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A8F3F-2988-E7C6-ED59-1DECCAD0FE87}"/>
            </a:ext>
          </a:extLst>
        </p:cNvPr>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575958E0-738A-0B06-BF15-B7542ACF202D}"/>
              </a:ext>
            </a:extLst>
          </p:cNvPr>
          <p:cNvSpPr>
            <a:spLocks noGrp="1"/>
          </p:cNvSpPr>
          <p:nvPr>
            <p:ph type="sldNum" sz="quarter" idx="12"/>
          </p:nvPr>
        </p:nvSpPr>
        <p:spPr/>
        <p:txBody>
          <a:bodyPr/>
          <a:lstStyle/>
          <a:p>
            <a:fld id="{84BCC322-D5A9-47A8-A5BE-5D9C2195FFDA}" type="slidenum">
              <a:rPr lang="zh-CN" altLang="en-US" smtClean="0"/>
              <a:pPr/>
              <a:t>15</a:t>
            </a:fld>
            <a:endParaRPr lang="zh-CN" altLang="en-US" dirty="0"/>
          </a:p>
        </p:txBody>
      </p:sp>
      <p:sp>
        <p:nvSpPr>
          <p:cNvPr id="5" name="标题 4">
            <a:extLst>
              <a:ext uri="{FF2B5EF4-FFF2-40B4-BE49-F238E27FC236}">
                <a16:creationId xmlns:a16="http://schemas.microsoft.com/office/drawing/2014/main" id="{079416EA-5E46-7D1F-B39E-76A03C9F9794}"/>
              </a:ext>
            </a:extLst>
          </p:cNvPr>
          <p:cNvSpPr>
            <a:spLocks noGrp="1"/>
          </p:cNvSpPr>
          <p:nvPr>
            <p:ph type="title"/>
          </p:nvPr>
        </p:nvSpPr>
        <p:spPr/>
        <p:txBody>
          <a:bodyPr/>
          <a:lstStyle/>
          <a:p>
            <a:r>
              <a:rPr lang="en-US" altLang="zh-CN" dirty="0"/>
              <a:t>3. Design of</a:t>
            </a:r>
            <a:r>
              <a:rPr lang="zh-CN" altLang="en-US" dirty="0"/>
              <a:t> </a:t>
            </a:r>
            <a:r>
              <a:rPr lang="en-US" altLang="zh-CN" dirty="0" err="1"/>
              <a:t>LMTracer</a:t>
            </a:r>
            <a:endParaRPr lang="zh-CN" altLang="en-US" dirty="0"/>
          </a:p>
        </p:txBody>
      </p:sp>
      <p:sp>
        <p:nvSpPr>
          <p:cNvPr id="9" name="内容占位符 5">
            <a:extLst>
              <a:ext uri="{FF2B5EF4-FFF2-40B4-BE49-F238E27FC236}">
                <a16:creationId xmlns:a16="http://schemas.microsoft.com/office/drawing/2014/main" id="{2581A5C9-BB0C-CA41-B291-23F720052A1F}"/>
              </a:ext>
            </a:extLst>
          </p:cNvPr>
          <p:cNvSpPr>
            <a:spLocks noGrp="1"/>
          </p:cNvSpPr>
          <p:nvPr>
            <p:ph idx="1"/>
          </p:nvPr>
        </p:nvSpPr>
        <p:spPr>
          <a:xfrm>
            <a:off x="325967" y="1057387"/>
            <a:ext cx="11540067" cy="5531518"/>
          </a:xfrm>
        </p:spPr>
        <p:txBody>
          <a:bodyPr>
            <a:normAutofit/>
          </a:bodyPr>
          <a:lstStyle/>
          <a:p>
            <a:r>
              <a:rPr lang="en-US" altLang="zh-CN" dirty="0" err="1"/>
              <a:t>LMTracer</a:t>
            </a:r>
            <a:r>
              <a:rPr lang="en-US" altLang="zh-CN" dirty="0"/>
              <a:t>: Bottleneck analysis</a:t>
            </a:r>
            <a:endParaRPr lang="en-US" altLang="zh-CN" b="1" dirty="0">
              <a:solidFill>
                <a:srgbClr val="0070C0"/>
              </a:solidFill>
            </a:endParaRPr>
          </a:p>
          <a:p>
            <a:pPr lvl="1"/>
            <a:r>
              <a:rPr lang="en-US" altLang="zh-CN" dirty="0"/>
              <a:t>Reconstruct </a:t>
            </a:r>
            <a:r>
              <a:rPr lang="en-US" altLang="zh-CN" b="1" dirty="0">
                <a:solidFill>
                  <a:schemeClr val="accent6">
                    <a:lumMod val="75000"/>
                  </a:schemeClr>
                </a:solidFill>
              </a:rPr>
              <a:t>execution pipelines </a:t>
            </a:r>
            <a:r>
              <a:rPr lang="en-US" altLang="zh-CN" dirty="0"/>
              <a:t>from gathered dependencies</a:t>
            </a:r>
          </a:p>
          <a:p>
            <a:pPr lvl="1"/>
            <a:r>
              <a:rPr lang="en-US" altLang="zh-CN" dirty="0"/>
              <a:t>Compare corresponding operations across GPUs</a:t>
            </a:r>
          </a:p>
          <a:p>
            <a:pPr lvl="1"/>
            <a:r>
              <a:rPr lang="en-US" altLang="zh-CN" dirty="0"/>
              <a:t>Identify </a:t>
            </a:r>
            <a:r>
              <a:rPr lang="en-US" altLang="zh-CN" b="1" dirty="0">
                <a:solidFill>
                  <a:srgbClr val="0070C0"/>
                </a:solidFill>
              </a:rPr>
              <a:t>GPU bubbles</a:t>
            </a:r>
            <a:r>
              <a:rPr lang="en-US" altLang="zh-CN" dirty="0"/>
              <a:t>, </a:t>
            </a:r>
            <a:r>
              <a:rPr lang="en-US" altLang="zh-CN" b="1" dirty="0">
                <a:solidFill>
                  <a:schemeClr val="accent2">
                    <a:lumMod val="75000"/>
                  </a:schemeClr>
                </a:solidFill>
              </a:rPr>
              <a:t>stragglers</a:t>
            </a:r>
            <a:r>
              <a:rPr lang="en-US" altLang="zh-CN" dirty="0"/>
              <a:t>, and </a:t>
            </a:r>
            <a:r>
              <a:rPr lang="en-US" altLang="zh-CN" b="1" dirty="0">
                <a:solidFill>
                  <a:srgbClr val="7030A0"/>
                </a:solidFill>
              </a:rPr>
              <a:t>communication delays</a:t>
            </a:r>
          </a:p>
          <a:p>
            <a:pPr lvl="1"/>
            <a:endParaRPr lang="en-US" altLang="zh-CN" dirty="0"/>
          </a:p>
          <a:p>
            <a:pPr lvl="1"/>
            <a:endParaRPr lang="en-US" altLang="zh-CN" dirty="0"/>
          </a:p>
        </p:txBody>
      </p:sp>
      <p:pic>
        <p:nvPicPr>
          <p:cNvPr id="11" name="图片 10">
            <a:extLst>
              <a:ext uri="{FF2B5EF4-FFF2-40B4-BE49-F238E27FC236}">
                <a16:creationId xmlns:a16="http://schemas.microsoft.com/office/drawing/2014/main" id="{134D03DB-C692-2A89-70EE-A2BBFEF09C1A}"/>
              </a:ext>
            </a:extLst>
          </p:cNvPr>
          <p:cNvPicPr>
            <a:picLocks noChangeAspect="1"/>
          </p:cNvPicPr>
          <p:nvPr/>
        </p:nvPicPr>
        <p:blipFill>
          <a:blip r:embed="rId3"/>
          <a:stretch>
            <a:fillRect/>
          </a:stretch>
        </p:blipFill>
        <p:spPr>
          <a:xfrm>
            <a:off x="838200" y="3608609"/>
            <a:ext cx="6214437" cy="2364908"/>
          </a:xfrm>
          <a:prstGeom prst="rect">
            <a:avLst/>
          </a:prstGeom>
        </p:spPr>
      </p:pic>
      <p:pic>
        <p:nvPicPr>
          <p:cNvPr id="13" name="图片 12">
            <a:extLst>
              <a:ext uri="{FF2B5EF4-FFF2-40B4-BE49-F238E27FC236}">
                <a16:creationId xmlns:a16="http://schemas.microsoft.com/office/drawing/2014/main" id="{E51FB8DC-E806-BFD2-E4FA-D5048C610BDB}"/>
              </a:ext>
            </a:extLst>
          </p:cNvPr>
          <p:cNvPicPr>
            <a:picLocks noChangeAspect="1"/>
          </p:cNvPicPr>
          <p:nvPr/>
        </p:nvPicPr>
        <p:blipFill>
          <a:blip r:embed="rId4"/>
          <a:stretch>
            <a:fillRect/>
          </a:stretch>
        </p:blipFill>
        <p:spPr>
          <a:xfrm>
            <a:off x="7144619" y="3663482"/>
            <a:ext cx="3760254" cy="765439"/>
          </a:xfrm>
          <a:prstGeom prst="rect">
            <a:avLst/>
          </a:prstGeom>
        </p:spPr>
      </p:pic>
      <p:pic>
        <p:nvPicPr>
          <p:cNvPr id="17" name="图片 16">
            <a:extLst>
              <a:ext uri="{FF2B5EF4-FFF2-40B4-BE49-F238E27FC236}">
                <a16:creationId xmlns:a16="http://schemas.microsoft.com/office/drawing/2014/main" id="{A7F42DED-A2BA-8C5B-733A-F1BC6E3D7DCB}"/>
              </a:ext>
            </a:extLst>
          </p:cNvPr>
          <p:cNvPicPr>
            <a:picLocks noChangeAspect="1"/>
          </p:cNvPicPr>
          <p:nvPr/>
        </p:nvPicPr>
        <p:blipFill>
          <a:blip r:embed="rId5"/>
          <a:stretch>
            <a:fillRect/>
          </a:stretch>
        </p:blipFill>
        <p:spPr>
          <a:xfrm>
            <a:off x="7144619" y="4736135"/>
            <a:ext cx="4979454" cy="772778"/>
          </a:xfrm>
          <a:prstGeom prst="rect">
            <a:avLst/>
          </a:prstGeom>
        </p:spPr>
      </p:pic>
    </p:spTree>
    <p:extLst>
      <p:ext uri="{BB962C8B-B14F-4D97-AF65-F5344CB8AC3E}">
        <p14:creationId xmlns:p14="http://schemas.microsoft.com/office/powerpoint/2010/main" val="4194868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A5C57-BB41-B74F-2C52-44FF40D36FF5}"/>
            </a:ext>
          </a:extLst>
        </p:cNvPr>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7A937981-6694-3E3E-42E0-C6645F5813DB}"/>
              </a:ext>
            </a:extLst>
          </p:cNvPr>
          <p:cNvSpPr>
            <a:spLocks noGrp="1"/>
          </p:cNvSpPr>
          <p:nvPr>
            <p:ph type="sldNum" sz="quarter" idx="12"/>
          </p:nvPr>
        </p:nvSpPr>
        <p:spPr/>
        <p:txBody>
          <a:bodyPr/>
          <a:lstStyle/>
          <a:p>
            <a:fld id="{84BCC322-D5A9-47A8-A5BE-5D9C2195FFDA}" type="slidenum">
              <a:rPr lang="zh-CN" altLang="en-US" smtClean="0"/>
              <a:pPr/>
              <a:t>16</a:t>
            </a:fld>
            <a:endParaRPr lang="zh-CN" altLang="en-US" dirty="0"/>
          </a:p>
        </p:txBody>
      </p:sp>
      <p:sp>
        <p:nvSpPr>
          <p:cNvPr id="5" name="标题 4">
            <a:extLst>
              <a:ext uri="{FF2B5EF4-FFF2-40B4-BE49-F238E27FC236}">
                <a16:creationId xmlns:a16="http://schemas.microsoft.com/office/drawing/2014/main" id="{A25A4A35-E0A8-E26E-6CDB-0F3CD57D244D}"/>
              </a:ext>
            </a:extLst>
          </p:cNvPr>
          <p:cNvSpPr>
            <a:spLocks noGrp="1"/>
          </p:cNvSpPr>
          <p:nvPr>
            <p:ph type="title"/>
          </p:nvPr>
        </p:nvSpPr>
        <p:spPr/>
        <p:txBody>
          <a:bodyPr/>
          <a:lstStyle/>
          <a:p>
            <a:r>
              <a:rPr lang="en-US" altLang="zh-CN" dirty="0"/>
              <a:t>4. Evaluation</a:t>
            </a:r>
            <a:endParaRPr lang="zh-CN" altLang="en-US" dirty="0"/>
          </a:p>
        </p:txBody>
      </p:sp>
      <p:sp>
        <p:nvSpPr>
          <p:cNvPr id="9" name="内容占位符 5">
            <a:extLst>
              <a:ext uri="{FF2B5EF4-FFF2-40B4-BE49-F238E27FC236}">
                <a16:creationId xmlns:a16="http://schemas.microsoft.com/office/drawing/2014/main" id="{1BDFD83A-7231-266D-134B-024A174ED13D}"/>
              </a:ext>
            </a:extLst>
          </p:cNvPr>
          <p:cNvSpPr>
            <a:spLocks noGrp="1"/>
          </p:cNvSpPr>
          <p:nvPr>
            <p:ph idx="1"/>
          </p:nvPr>
        </p:nvSpPr>
        <p:spPr>
          <a:xfrm>
            <a:off x="325967" y="1057387"/>
            <a:ext cx="11540067" cy="5531518"/>
          </a:xfrm>
        </p:spPr>
        <p:txBody>
          <a:bodyPr>
            <a:normAutofit/>
          </a:bodyPr>
          <a:lstStyle/>
          <a:p>
            <a:r>
              <a:rPr lang="en-US" altLang="zh-CN" dirty="0"/>
              <a:t>Evaluation setup</a:t>
            </a:r>
            <a:endParaRPr lang="en-US" altLang="zh-CN" b="1" dirty="0">
              <a:solidFill>
                <a:srgbClr val="0070C0"/>
              </a:solidFill>
            </a:endParaRPr>
          </a:p>
          <a:p>
            <a:pPr lvl="1"/>
            <a:r>
              <a:rPr lang="en-US" altLang="zh-CN" dirty="0"/>
              <a:t>Production deployment over </a:t>
            </a:r>
            <a:r>
              <a:rPr lang="en-US" altLang="zh-CN" b="1" dirty="0">
                <a:solidFill>
                  <a:srgbClr val="7030A0"/>
                </a:solidFill>
              </a:rPr>
              <a:t>eight months</a:t>
            </a:r>
          </a:p>
          <a:p>
            <a:pPr lvl="1"/>
            <a:r>
              <a:rPr lang="en-US" altLang="zh-CN" b="1" dirty="0"/>
              <a:t>Serving: </a:t>
            </a:r>
            <a:r>
              <a:rPr lang="en-US" altLang="zh-CN" b="1" dirty="0">
                <a:solidFill>
                  <a:srgbClr val="00B050"/>
                </a:solidFill>
              </a:rPr>
              <a:t>Qwen3-32B, DeepSeek-V3, and GPT-OSS-120B</a:t>
            </a:r>
          </a:p>
          <a:p>
            <a:pPr lvl="1"/>
            <a:r>
              <a:rPr lang="en-US" altLang="zh-CN" b="1" dirty="0"/>
              <a:t>Training: </a:t>
            </a:r>
            <a:r>
              <a:rPr lang="en-US" altLang="zh-CN" dirty="0"/>
              <a:t>DeepSeek-V3 </a:t>
            </a:r>
            <a:r>
              <a:rPr lang="en-US" altLang="zh-CN" b="1" dirty="0">
                <a:solidFill>
                  <a:srgbClr val="0070C0"/>
                </a:solidFill>
              </a:rPr>
              <a:t>fine-tuning on 256 GPUs</a:t>
            </a:r>
          </a:p>
          <a:p>
            <a:pPr lvl="1"/>
            <a:r>
              <a:rPr lang="en-US" altLang="zh-CN" b="1" dirty="0"/>
              <a:t>LLM Frameworks: </a:t>
            </a:r>
            <a:r>
              <a:rPr lang="en-US" altLang="zh-CN" dirty="0" err="1"/>
              <a:t>vLLM</a:t>
            </a:r>
            <a:r>
              <a:rPr lang="en-US" altLang="zh-CN" dirty="0"/>
              <a:t>, </a:t>
            </a:r>
            <a:r>
              <a:rPr lang="en-US" altLang="zh-CN" dirty="0" err="1"/>
              <a:t>SGLang</a:t>
            </a:r>
            <a:r>
              <a:rPr lang="en-US" altLang="zh-CN" dirty="0"/>
              <a:t>, and Megatron-LM</a:t>
            </a:r>
          </a:p>
          <a:p>
            <a:pPr lvl="1"/>
            <a:r>
              <a:rPr lang="en-US" altLang="zh-CN" b="1" dirty="0"/>
              <a:t>Baselines: </a:t>
            </a:r>
            <a:r>
              <a:rPr lang="en-US" altLang="zh-CN" dirty="0"/>
              <a:t>Nsight Systems, Runtime Events, and </a:t>
            </a:r>
            <a:r>
              <a:rPr lang="en-US" altLang="zh-CN" dirty="0" err="1"/>
              <a:t>PyTorch</a:t>
            </a:r>
            <a:r>
              <a:rPr lang="en-US" altLang="zh-CN" dirty="0"/>
              <a:t> Profiler</a:t>
            </a:r>
          </a:p>
          <a:p>
            <a:pPr lvl="1"/>
            <a:endParaRPr lang="en-US" altLang="zh-CN" dirty="0"/>
          </a:p>
        </p:txBody>
      </p:sp>
    </p:spTree>
    <p:extLst>
      <p:ext uri="{BB962C8B-B14F-4D97-AF65-F5344CB8AC3E}">
        <p14:creationId xmlns:p14="http://schemas.microsoft.com/office/powerpoint/2010/main" val="1694859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3CEC3-23B1-20F7-C195-3C24CF603469}"/>
            </a:ext>
          </a:extLst>
        </p:cNvPr>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9B892E4C-65E3-2A0F-DFCC-B3BF6106DFE1}"/>
              </a:ext>
            </a:extLst>
          </p:cNvPr>
          <p:cNvSpPr>
            <a:spLocks noGrp="1"/>
          </p:cNvSpPr>
          <p:nvPr>
            <p:ph type="sldNum" sz="quarter" idx="12"/>
          </p:nvPr>
        </p:nvSpPr>
        <p:spPr/>
        <p:txBody>
          <a:bodyPr/>
          <a:lstStyle/>
          <a:p>
            <a:fld id="{84BCC322-D5A9-47A8-A5BE-5D9C2195FFDA}" type="slidenum">
              <a:rPr lang="zh-CN" altLang="en-US" smtClean="0"/>
              <a:pPr/>
              <a:t>17</a:t>
            </a:fld>
            <a:endParaRPr lang="zh-CN" altLang="en-US" dirty="0"/>
          </a:p>
        </p:txBody>
      </p:sp>
      <p:sp>
        <p:nvSpPr>
          <p:cNvPr id="5" name="标题 4">
            <a:extLst>
              <a:ext uri="{FF2B5EF4-FFF2-40B4-BE49-F238E27FC236}">
                <a16:creationId xmlns:a16="http://schemas.microsoft.com/office/drawing/2014/main" id="{4447AA2E-AAEE-A68F-C4CF-8C049DDB9874}"/>
              </a:ext>
            </a:extLst>
          </p:cNvPr>
          <p:cNvSpPr>
            <a:spLocks noGrp="1"/>
          </p:cNvSpPr>
          <p:nvPr>
            <p:ph type="title"/>
          </p:nvPr>
        </p:nvSpPr>
        <p:spPr>
          <a:xfrm>
            <a:off x="838200" y="0"/>
            <a:ext cx="10515600" cy="870978"/>
          </a:xfrm>
        </p:spPr>
        <p:txBody>
          <a:bodyPr/>
          <a:lstStyle/>
          <a:p>
            <a:r>
              <a:rPr lang="en-US" altLang="zh-CN" dirty="0"/>
              <a:t>4. Evaluation</a:t>
            </a:r>
            <a:endParaRPr lang="zh-CN" altLang="en-US" dirty="0"/>
          </a:p>
        </p:txBody>
      </p:sp>
      <p:sp>
        <p:nvSpPr>
          <p:cNvPr id="9" name="内容占位符 5">
            <a:extLst>
              <a:ext uri="{FF2B5EF4-FFF2-40B4-BE49-F238E27FC236}">
                <a16:creationId xmlns:a16="http://schemas.microsoft.com/office/drawing/2014/main" id="{14DFB8BB-5935-D725-715B-86F4644FFE13}"/>
              </a:ext>
            </a:extLst>
          </p:cNvPr>
          <p:cNvSpPr>
            <a:spLocks noGrp="1"/>
          </p:cNvSpPr>
          <p:nvPr>
            <p:ph idx="1"/>
          </p:nvPr>
        </p:nvSpPr>
        <p:spPr>
          <a:xfrm>
            <a:off x="325967" y="1057387"/>
            <a:ext cx="11540067" cy="5531518"/>
          </a:xfrm>
        </p:spPr>
        <p:txBody>
          <a:bodyPr>
            <a:normAutofit/>
          </a:bodyPr>
          <a:lstStyle/>
          <a:p>
            <a:r>
              <a:rPr lang="en-US" altLang="zh-CN" dirty="0" err="1"/>
              <a:t>LMTracer</a:t>
            </a:r>
            <a:r>
              <a:rPr lang="en-US" altLang="zh-CN" dirty="0"/>
              <a:t> introduces negligible profiling overhead</a:t>
            </a:r>
          </a:p>
          <a:p>
            <a:pPr lvl="1"/>
            <a:r>
              <a:rPr lang="en-US" altLang="zh-CN" dirty="0"/>
              <a:t>Only </a:t>
            </a:r>
            <a:r>
              <a:rPr lang="en-US" altLang="zh-CN" b="1" dirty="0">
                <a:solidFill>
                  <a:schemeClr val="accent6">
                    <a:lumMod val="75000"/>
                  </a:schemeClr>
                </a:solidFill>
              </a:rPr>
              <a:t>0.9%~1.5% </a:t>
            </a:r>
            <a:r>
              <a:rPr lang="en-US" altLang="zh-CN" dirty="0"/>
              <a:t>throughput degradation across tested configurations</a:t>
            </a:r>
          </a:p>
          <a:p>
            <a:pPr lvl="1"/>
            <a:r>
              <a:rPr lang="en-US" altLang="zh-CN" dirty="0"/>
              <a:t>Consistently </a:t>
            </a:r>
            <a:r>
              <a:rPr lang="en-US" altLang="zh-CN" b="1" dirty="0">
                <a:solidFill>
                  <a:srgbClr val="C00000"/>
                </a:solidFill>
              </a:rPr>
              <a:t>lower overhead</a:t>
            </a:r>
            <a:r>
              <a:rPr lang="en-US" altLang="zh-CN" dirty="0"/>
              <a:t> than existing profilers</a:t>
            </a:r>
          </a:p>
        </p:txBody>
      </p:sp>
      <p:pic>
        <p:nvPicPr>
          <p:cNvPr id="4" name="图片 3">
            <a:extLst>
              <a:ext uri="{FF2B5EF4-FFF2-40B4-BE49-F238E27FC236}">
                <a16:creationId xmlns:a16="http://schemas.microsoft.com/office/drawing/2014/main" id="{F782209C-52BA-6DB3-0157-7ED55DB021FC}"/>
              </a:ext>
            </a:extLst>
          </p:cNvPr>
          <p:cNvPicPr>
            <a:picLocks noChangeAspect="1"/>
          </p:cNvPicPr>
          <p:nvPr/>
        </p:nvPicPr>
        <p:blipFill>
          <a:blip r:embed="rId3"/>
          <a:stretch>
            <a:fillRect/>
          </a:stretch>
        </p:blipFill>
        <p:spPr>
          <a:xfrm>
            <a:off x="0" y="3056051"/>
            <a:ext cx="12192000" cy="2744562"/>
          </a:xfrm>
          <a:prstGeom prst="rect">
            <a:avLst/>
          </a:prstGeom>
        </p:spPr>
      </p:pic>
      <p:sp>
        <p:nvSpPr>
          <p:cNvPr id="7" name="文本框 6">
            <a:extLst>
              <a:ext uri="{FF2B5EF4-FFF2-40B4-BE49-F238E27FC236}">
                <a16:creationId xmlns:a16="http://schemas.microsoft.com/office/drawing/2014/main" id="{1C444D0A-8F5E-C399-E12D-4708749CD052}"/>
              </a:ext>
            </a:extLst>
          </p:cNvPr>
          <p:cNvSpPr txBox="1"/>
          <p:nvPr/>
        </p:nvSpPr>
        <p:spPr>
          <a:xfrm>
            <a:off x="831067" y="5893816"/>
            <a:ext cx="2323882" cy="369332"/>
          </a:xfrm>
          <a:prstGeom prst="rect">
            <a:avLst/>
          </a:prstGeom>
          <a:noFill/>
        </p:spPr>
        <p:txBody>
          <a:bodyPr wrap="square">
            <a:spAutoFit/>
          </a:bodyPr>
          <a:lstStyle/>
          <a:p>
            <a:pPr algn="ctr"/>
            <a:r>
              <a:rPr lang="en-US" altLang="zh-CN" sz="1800" b="0" i="0" u="none" strike="noStrike" baseline="0" dirty="0">
                <a:latin typeface="Calibri" panose="020F0502020204030204" pitchFamily="34" charset="0"/>
                <a:ea typeface="Calibri" panose="020F0502020204030204" pitchFamily="34" charset="0"/>
                <a:cs typeface="Calibri" panose="020F0502020204030204" pitchFamily="34" charset="0"/>
              </a:rPr>
              <a:t>Qwen3-32B Inference</a:t>
            </a:r>
            <a:endParaRPr lang="zh-CN" altLang="en-US" dirty="0">
              <a:latin typeface="Calibri" panose="020F0502020204030204" pitchFamily="34" charset="0"/>
              <a:cs typeface="Calibri" panose="020F0502020204030204" pitchFamily="34" charset="0"/>
            </a:endParaRPr>
          </a:p>
        </p:txBody>
      </p:sp>
      <p:sp>
        <p:nvSpPr>
          <p:cNvPr id="10" name="文本框 9">
            <a:extLst>
              <a:ext uri="{FF2B5EF4-FFF2-40B4-BE49-F238E27FC236}">
                <a16:creationId xmlns:a16="http://schemas.microsoft.com/office/drawing/2014/main" id="{F4E89FC0-5D00-B3AA-4FE7-0829268CA68F}"/>
              </a:ext>
            </a:extLst>
          </p:cNvPr>
          <p:cNvSpPr txBox="1"/>
          <p:nvPr/>
        </p:nvSpPr>
        <p:spPr>
          <a:xfrm>
            <a:off x="5170986" y="5893816"/>
            <a:ext cx="2419459" cy="369332"/>
          </a:xfrm>
          <a:prstGeom prst="rect">
            <a:avLst/>
          </a:prstGeom>
          <a:noFill/>
        </p:spPr>
        <p:txBody>
          <a:bodyPr wrap="square">
            <a:spAutoFit/>
          </a:bodyPr>
          <a:lstStyle/>
          <a:p>
            <a:pPr algn="ctr"/>
            <a:r>
              <a:rPr lang="en-US" altLang="zh-CN" sz="1800" b="0" i="0" u="none" strike="noStrike" baseline="0" dirty="0">
                <a:latin typeface="Calibri" panose="020F0502020204030204" pitchFamily="34" charset="0"/>
                <a:ea typeface="Calibri" panose="020F0502020204030204" pitchFamily="34" charset="0"/>
                <a:cs typeface="Calibri" panose="020F0502020204030204" pitchFamily="34" charset="0"/>
              </a:rPr>
              <a:t>DeepSeek V3 Inference</a:t>
            </a:r>
            <a:endParaRPr lang="zh-CN" altLang="en-US" dirty="0">
              <a:latin typeface="Calibri" panose="020F0502020204030204" pitchFamily="34" charset="0"/>
              <a:cs typeface="Calibri" panose="020F0502020204030204" pitchFamily="34" charset="0"/>
            </a:endParaRPr>
          </a:p>
        </p:txBody>
      </p:sp>
      <p:sp>
        <p:nvSpPr>
          <p:cNvPr id="12" name="文本框 11">
            <a:extLst>
              <a:ext uri="{FF2B5EF4-FFF2-40B4-BE49-F238E27FC236}">
                <a16:creationId xmlns:a16="http://schemas.microsoft.com/office/drawing/2014/main" id="{1154DC72-0F47-19B4-70BA-B29C95813812}"/>
              </a:ext>
            </a:extLst>
          </p:cNvPr>
          <p:cNvSpPr txBox="1"/>
          <p:nvPr/>
        </p:nvSpPr>
        <p:spPr>
          <a:xfrm>
            <a:off x="9298637" y="5893816"/>
            <a:ext cx="2567396" cy="369332"/>
          </a:xfrm>
          <a:prstGeom prst="rect">
            <a:avLst/>
          </a:prstGeom>
          <a:noFill/>
        </p:spPr>
        <p:txBody>
          <a:bodyPr wrap="square">
            <a:spAutoFit/>
          </a:bodyPr>
          <a:lstStyle/>
          <a:p>
            <a:pPr algn="ctr"/>
            <a:r>
              <a:rPr lang="en-US" altLang="zh-CN" sz="1800" b="0" i="0" u="none" strike="noStrike" baseline="0" dirty="0">
                <a:latin typeface="Calibri" panose="020F0502020204030204" pitchFamily="34" charset="0"/>
                <a:ea typeface="Calibri" panose="020F0502020204030204" pitchFamily="34" charset="0"/>
                <a:cs typeface="Calibri" panose="020F0502020204030204" pitchFamily="34" charset="0"/>
              </a:rPr>
              <a:t>GPT-OSS-120B Inference</a:t>
            </a:r>
            <a:endParaRPr lang="zh-CN"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28080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00F59-6C4B-B7F6-D28B-2B1F5F31B4C3}"/>
            </a:ext>
          </a:extLst>
        </p:cNvPr>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6847A80C-F986-0F57-65F1-08C71E74ECA3}"/>
              </a:ext>
            </a:extLst>
          </p:cNvPr>
          <p:cNvSpPr>
            <a:spLocks noGrp="1"/>
          </p:cNvSpPr>
          <p:nvPr>
            <p:ph type="sldNum" sz="quarter" idx="12"/>
          </p:nvPr>
        </p:nvSpPr>
        <p:spPr/>
        <p:txBody>
          <a:bodyPr/>
          <a:lstStyle/>
          <a:p>
            <a:fld id="{84BCC322-D5A9-47A8-A5BE-5D9C2195FFDA}" type="slidenum">
              <a:rPr lang="zh-CN" altLang="en-US" smtClean="0"/>
              <a:pPr/>
              <a:t>18</a:t>
            </a:fld>
            <a:endParaRPr lang="zh-CN" altLang="en-US" dirty="0"/>
          </a:p>
        </p:txBody>
      </p:sp>
      <p:sp>
        <p:nvSpPr>
          <p:cNvPr id="5" name="标题 4">
            <a:extLst>
              <a:ext uri="{FF2B5EF4-FFF2-40B4-BE49-F238E27FC236}">
                <a16:creationId xmlns:a16="http://schemas.microsoft.com/office/drawing/2014/main" id="{5EA3A276-612D-52A8-5FE8-DCA6AEF3F662}"/>
              </a:ext>
            </a:extLst>
          </p:cNvPr>
          <p:cNvSpPr>
            <a:spLocks noGrp="1"/>
          </p:cNvSpPr>
          <p:nvPr>
            <p:ph type="title"/>
          </p:nvPr>
        </p:nvSpPr>
        <p:spPr/>
        <p:txBody>
          <a:bodyPr/>
          <a:lstStyle/>
          <a:p>
            <a:r>
              <a:rPr lang="en-US" altLang="zh-CN" dirty="0"/>
              <a:t>4. Evaluation</a:t>
            </a:r>
            <a:endParaRPr lang="zh-CN" altLang="en-US" dirty="0"/>
          </a:p>
        </p:txBody>
      </p:sp>
      <p:sp>
        <p:nvSpPr>
          <p:cNvPr id="9" name="内容占位符 5">
            <a:extLst>
              <a:ext uri="{FF2B5EF4-FFF2-40B4-BE49-F238E27FC236}">
                <a16:creationId xmlns:a16="http://schemas.microsoft.com/office/drawing/2014/main" id="{689A2BC0-41AD-25E1-CEDC-C58603F7923E}"/>
              </a:ext>
            </a:extLst>
          </p:cNvPr>
          <p:cNvSpPr>
            <a:spLocks noGrp="1"/>
          </p:cNvSpPr>
          <p:nvPr>
            <p:ph idx="1"/>
          </p:nvPr>
        </p:nvSpPr>
        <p:spPr>
          <a:xfrm>
            <a:off x="325967" y="1057387"/>
            <a:ext cx="11540067" cy="5531518"/>
          </a:xfrm>
        </p:spPr>
        <p:txBody>
          <a:bodyPr>
            <a:normAutofit/>
          </a:bodyPr>
          <a:lstStyle/>
          <a:p>
            <a:r>
              <a:rPr lang="en-US" altLang="zh-CN" dirty="0" err="1"/>
              <a:t>LMTracer</a:t>
            </a:r>
            <a:r>
              <a:rPr lang="en-US" altLang="zh-CN" dirty="0"/>
              <a:t> introduces negligible profiling overhead</a:t>
            </a:r>
          </a:p>
          <a:p>
            <a:pPr lvl="1"/>
            <a:r>
              <a:rPr lang="en-US" altLang="zh-CN" dirty="0"/>
              <a:t>Only </a:t>
            </a:r>
            <a:r>
              <a:rPr lang="en-US" altLang="zh-CN" b="1" dirty="0">
                <a:solidFill>
                  <a:schemeClr val="accent6">
                    <a:lumMod val="75000"/>
                  </a:schemeClr>
                </a:solidFill>
              </a:rPr>
              <a:t>0.9%~1.5% </a:t>
            </a:r>
            <a:r>
              <a:rPr lang="en-US" altLang="zh-CN" dirty="0"/>
              <a:t>throughput degradation across tested configurations</a:t>
            </a:r>
          </a:p>
          <a:p>
            <a:pPr lvl="1"/>
            <a:r>
              <a:rPr lang="en-US" altLang="zh-CN" dirty="0"/>
              <a:t>Consistently </a:t>
            </a:r>
            <a:r>
              <a:rPr lang="en-US" altLang="zh-CN" b="1" dirty="0">
                <a:solidFill>
                  <a:srgbClr val="C00000"/>
                </a:solidFill>
              </a:rPr>
              <a:t>lower overhead</a:t>
            </a:r>
            <a:r>
              <a:rPr lang="en-US" altLang="zh-CN" dirty="0"/>
              <a:t> than existing profilers</a:t>
            </a:r>
          </a:p>
        </p:txBody>
      </p:sp>
      <p:sp>
        <p:nvSpPr>
          <p:cNvPr id="7" name="文本框 6">
            <a:extLst>
              <a:ext uri="{FF2B5EF4-FFF2-40B4-BE49-F238E27FC236}">
                <a16:creationId xmlns:a16="http://schemas.microsoft.com/office/drawing/2014/main" id="{C28422BD-E11E-B91D-2156-4B4546BBFD42}"/>
              </a:ext>
            </a:extLst>
          </p:cNvPr>
          <p:cNvSpPr txBox="1"/>
          <p:nvPr/>
        </p:nvSpPr>
        <p:spPr>
          <a:xfrm>
            <a:off x="2554962" y="5566027"/>
            <a:ext cx="3461487" cy="369332"/>
          </a:xfrm>
          <a:prstGeom prst="rect">
            <a:avLst/>
          </a:prstGeom>
          <a:noFill/>
        </p:spPr>
        <p:txBody>
          <a:bodyPr wrap="square">
            <a:spAutoFit/>
          </a:bodyPr>
          <a:lstStyle/>
          <a:p>
            <a:pPr algn="ctr"/>
            <a:r>
              <a:rPr lang="en-US" altLang="zh-CN" sz="1800" b="0" i="0" u="none" strike="noStrike" baseline="0" dirty="0">
                <a:latin typeface="Calibri" panose="020F0502020204030204" pitchFamily="34" charset="0"/>
                <a:ea typeface="Calibri" panose="020F0502020204030204" pitchFamily="34" charset="0"/>
                <a:cs typeface="Calibri" panose="020F0502020204030204" pitchFamily="34" charset="0"/>
              </a:rPr>
              <a:t>DeepSeek-V3 Fine Tuning (Training)</a:t>
            </a:r>
            <a:endParaRPr lang="zh-CN" altLang="en-US" dirty="0">
              <a:latin typeface="Calibri" panose="020F0502020204030204" pitchFamily="34" charset="0"/>
              <a:cs typeface="Calibri" panose="020F0502020204030204" pitchFamily="34" charset="0"/>
            </a:endParaRPr>
          </a:p>
        </p:txBody>
      </p:sp>
      <p:sp>
        <p:nvSpPr>
          <p:cNvPr id="10" name="文本框 9">
            <a:extLst>
              <a:ext uri="{FF2B5EF4-FFF2-40B4-BE49-F238E27FC236}">
                <a16:creationId xmlns:a16="http://schemas.microsoft.com/office/drawing/2014/main" id="{19612D07-77EF-61EA-7D57-538F87A0E08E}"/>
              </a:ext>
            </a:extLst>
          </p:cNvPr>
          <p:cNvSpPr txBox="1"/>
          <p:nvPr/>
        </p:nvSpPr>
        <p:spPr>
          <a:xfrm>
            <a:off x="6451364" y="5566027"/>
            <a:ext cx="3262176" cy="369332"/>
          </a:xfrm>
          <a:prstGeom prst="rect">
            <a:avLst/>
          </a:prstGeom>
          <a:noFill/>
        </p:spPr>
        <p:txBody>
          <a:bodyPr wrap="square">
            <a:spAutoFit/>
          </a:bodyPr>
          <a:lstStyle/>
          <a:p>
            <a:pPr algn="ctr"/>
            <a:r>
              <a:rPr lang="en-US" altLang="zh-CN" sz="1800" b="0" i="0" u="none" strike="noStrike" baseline="0" dirty="0">
                <a:latin typeface="Calibri" panose="020F0502020204030204" pitchFamily="34" charset="0"/>
                <a:ea typeface="Calibri" panose="020F0502020204030204" pitchFamily="34" charset="0"/>
                <a:cs typeface="Calibri" panose="020F0502020204030204" pitchFamily="34" charset="0"/>
              </a:rPr>
              <a:t>Consistent Language Model </a:t>
            </a:r>
            <a:r>
              <a:rPr lang="en-US" altLang="zh-CN" dirty="0">
                <a:latin typeface="Calibri" panose="020F0502020204030204" pitchFamily="34" charset="0"/>
                <a:ea typeface="Calibri" panose="020F0502020204030204" pitchFamily="34" charset="0"/>
                <a:cs typeface="Calibri" panose="020F0502020204030204" pitchFamily="34" charset="0"/>
              </a:rPr>
              <a:t>L</a:t>
            </a:r>
            <a:r>
              <a:rPr lang="en-US" altLang="zh-CN" sz="1800" b="0" i="0" u="none" strike="noStrike" baseline="0" dirty="0">
                <a:latin typeface="Calibri" panose="020F0502020204030204" pitchFamily="34" charset="0"/>
                <a:ea typeface="Calibri" panose="020F0502020204030204" pitchFamily="34" charset="0"/>
                <a:cs typeface="Calibri" panose="020F0502020204030204" pitchFamily="34" charset="0"/>
              </a:rPr>
              <a:t>oss</a:t>
            </a:r>
            <a:endParaRPr lang="zh-CN" altLang="en-US" dirty="0">
              <a:latin typeface="Calibri" panose="020F0502020204030204" pitchFamily="34" charset="0"/>
              <a:cs typeface="Calibri" panose="020F0502020204030204" pitchFamily="34" charset="0"/>
            </a:endParaRPr>
          </a:p>
        </p:txBody>
      </p:sp>
      <p:pic>
        <p:nvPicPr>
          <p:cNvPr id="6" name="图片 5">
            <a:extLst>
              <a:ext uri="{FF2B5EF4-FFF2-40B4-BE49-F238E27FC236}">
                <a16:creationId xmlns:a16="http://schemas.microsoft.com/office/drawing/2014/main" id="{F1F755F0-C80C-5CB0-B578-50D0E5556511}"/>
              </a:ext>
            </a:extLst>
          </p:cNvPr>
          <p:cNvPicPr>
            <a:picLocks noChangeAspect="1"/>
          </p:cNvPicPr>
          <p:nvPr/>
        </p:nvPicPr>
        <p:blipFill>
          <a:blip r:embed="rId3"/>
          <a:stretch>
            <a:fillRect/>
          </a:stretch>
        </p:blipFill>
        <p:spPr>
          <a:xfrm>
            <a:off x="2474370" y="3135087"/>
            <a:ext cx="7084158" cy="2406758"/>
          </a:xfrm>
          <a:prstGeom prst="rect">
            <a:avLst/>
          </a:prstGeom>
        </p:spPr>
      </p:pic>
    </p:spTree>
    <p:extLst>
      <p:ext uri="{BB962C8B-B14F-4D97-AF65-F5344CB8AC3E}">
        <p14:creationId xmlns:p14="http://schemas.microsoft.com/office/powerpoint/2010/main" val="3628951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C4E80-A874-4EB6-E24A-02B929FF04F7}"/>
            </a:ext>
          </a:extLst>
        </p:cNvPr>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115C42FD-EB0A-CA8A-F13A-ADBF13D40B89}"/>
              </a:ext>
            </a:extLst>
          </p:cNvPr>
          <p:cNvSpPr>
            <a:spLocks noGrp="1"/>
          </p:cNvSpPr>
          <p:nvPr>
            <p:ph type="sldNum" sz="quarter" idx="12"/>
          </p:nvPr>
        </p:nvSpPr>
        <p:spPr/>
        <p:txBody>
          <a:bodyPr/>
          <a:lstStyle/>
          <a:p>
            <a:fld id="{84BCC322-D5A9-47A8-A5BE-5D9C2195FFDA}" type="slidenum">
              <a:rPr lang="zh-CN" altLang="en-US" smtClean="0"/>
              <a:pPr/>
              <a:t>19</a:t>
            </a:fld>
            <a:endParaRPr lang="zh-CN" altLang="en-US" dirty="0"/>
          </a:p>
        </p:txBody>
      </p:sp>
      <p:sp>
        <p:nvSpPr>
          <p:cNvPr id="5" name="标题 4">
            <a:extLst>
              <a:ext uri="{FF2B5EF4-FFF2-40B4-BE49-F238E27FC236}">
                <a16:creationId xmlns:a16="http://schemas.microsoft.com/office/drawing/2014/main" id="{CCC946DB-0143-AD9E-A11F-AACC2CD96C72}"/>
              </a:ext>
            </a:extLst>
          </p:cNvPr>
          <p:cNvSpPr>
            <a:spLocks noGrp="1"/>
          </p:cNvSpPr>
          <p:nvPr>
            <p:ph type="title"/>
          </p:nvPr>
        </p:nvSpPr>
        <p:spPr/>
        <p:txBody>
          <a:bodyPr/>
          <a:lstStyle/>
          <a:p>
            <a:r>
              <a:rPr lang="en-US" altLang="zh-CN" dirty="0"/>
              <a:t>4. Evaluation</a:t>
            </a:r>
            <a:endParaRPr lang="zh-CN" altLang="en-US" dirty="0"/>
          </a:p>
        </p:txBody>
      </p:sp>
      <p:sp>
        <p:nvSpPr>
          <p:cNvPr id="9" name="内容占位符 5">
            <a:extLst>
              <a:ext uri="{FF2B5EF4-FFF2-40B4-BE49-F238E27FC236}">
                <a16:creationId xmlns:a16="http://schemas.microsoft.com/office/drawing/2014/main" id="{2665B9BE-4F57-F23A-C8B6-E898FB0E821E}"/>
              </a:ext>
            </a:extLst>
          </p:cNvPr>
          <p:cNvSpPr>
            <a:spLocks noGrp="1"/>
          </p:cNvSpPr>
          <p:nvPr>
            <p:ph idx="1"/>
          </p:nvPr>
        </p:nvSpPr>
        <p:spPr>
          <a:xfrm>
            <a:off x="325967" y="1057387"/>
            <a:ext cx="11540067" cy="5531518"/>
          </a:xfrm>
        </p:spPr>
        <p:txBody>
          <a:bodyPr>
            <a:normAutofit/>
          </a:bodyPr>
          <a:lstStyle/>
          <a:p>
            <a:r>
              <a:rPr lang="en-US" altLang="zh-CN" dirty="0"/>
              <a:t>Ablation study: contribution of each design</a:t>
            </a:r>
          </a:p>
          <a:p>
            <a:pPr lvl="1"/>
            <a:r>
              <a:rPr lang="en-US" altLang="zh-CN" dirty="0"/>
              <a:t>Each design choice contributes to low profiling overhead</a:t>
            </a:r>
          </a:p>
        </p:txBody>
      </p:sp>
      <p:sp>
        <p:nvSpPr>
          <p:cNvPr id="6" name="矩形 5">
            <a:extLst>
              <a:ext uri="{FF2B5EF4-FFF2-40B4-BE49-F238E27FC236}">
                <a16:creationId xmlns:a16="http://schemas.microsoft.com/office/drawing/2014/main" id="{BE27978A-4589-C3F4-868C-777DC4588A91}"/>
              </a:ext>
            </a:extLst>
          </p:cNvPr>
          <p:cNvSpPr>
            <a:spLocks noGrp="1"/>
          </p:cNvSpPr>
          <p:nvPr/>
        </p:nvSpPr>
        <p:spPr>
          <a:xfrm>
            <a:off x="1355598" y="2403511"/>
            <a:ext cx="8096250" cy="333375"/>
          </a:xfrm>
          <a:prstGeom prst="rect">
            <a:avLst/>
          </a:prstGeom>
          <a:noFill/>
          <a:ln w="0">
            <a:noFill/>
          </a:ln>
        </p:spPr>
        <p:txBody>
          <a:bodyPr lIns="28575" tIns="0" rIns="28575" bIns="0" anchor="ctr">
            <a:noAutofit/>
          </a:bodyPr>
          <a:lstStyle/>
          <a:p>
            <a:pPr algn="l">
              <a:defRPr sz="1875" b="1">
                <a:solidFill>
                  <a:srgbClr val="333333"/>
                </a:solidFill>
                <a:latin typeface="Calibri"/>
                <a:ea typeface="Calibri"/>
                <a:cs typeface="Calibri"/>
              </a:defRPr>
            </a:pPr>
            <a:r>
              <a:rPr sz="1875" b="1">
                <a:solidFill>
                  <a:srgbClr val="333333"/>
                </a:solidFill>
                <a:latin typeface="Calibri"/>
                <a:ea typeface="Calibri"/>
                <a:cs typeface="Calibri"/>
              </a:rPr>
              <a:t>Throughput degradation (%)</a:t>
            </a:r>
          </a:p>
        </p:txBody>
      </p:sp>
      <p:sp>
        <p:nvSpPr>
          <p:cNvPr id="8" name="矩形 7">
            <a:extLst>
              <a:ext uri="{FF2B5EF4-FFF2-40B4-BE49-F238E27FC236}">
                <a16:creationId xmlns:a16="http://schemas.microsoft.com/office/drawing/2014/main" id="{61D153BA-537E-1763-D700-41616ACDB9D1}"/>
              </a:ext>
            </a:extLst>
          </p:cNvPr>
          <p:cNvSpPr>
            <a:spLocks noGrp="1"/>
          </p:cNvSpPr>
          <p:nvPr/>
        </p:nvSpPr>
        <p:spPr>
          <a:xfrm>
            <a:off x="1355598" y="2851186"/>
            <a:ext cx="9144000" cy="428625"/>
          </a:xfrm>
          <a:prstGeom prst="rect">
            <a:avLst/>
          </a:prstGeom>
          <a:solidFill>
            <a:srgbClr val="3349A6"/>
          </a:solidFill>
          <a:ln w="0">
            <a:noFill/>
          </a:ln>
        </p:spPr>
        <p:txBody>
          <a:bodyPr/>
          <a:lstStyle/>
          <a:p>
            <a:endParaRPr lang="zh-CN" altLang="en-US"/>
          </a:p>
        </p:txBody>
      </p:sp>
      <p:sp>
        <p:nvSpPr>
          <p:cNvPr id="12" name="矩形 11">
            <a:extLst>
              <a:ext uri="{FF2B5EF4-FFF2-40B4-BE49-F238E27FC236}">
                <a16:creationId xmlns:a16="http://schemas.microsoft.com/office/drawing/2014/main" id="{1B47CE75-BE19-ACEE-EC54-E07C1B429751}"/>
              </a:ext>
            </a:extLst>
          </p:cNvPr>
          <p:cNvSpPr>
            <a:spLocks noGrp="1"/>
          </p:cNvSpPr>
          <p:nvPr/>
        </p:nvSpPr>
        <p:spPr>
          <a:xfrm>
            <a:off x="1498473" y="2879761"/>
            <a:ext cx="5143500" cy="371475"/>
          </a:xfrm>
          <a:prstGeom prst="rect">
            <a:avLst/>
          </a:prstGeom>
          <a:noFill/>
          <a:ln w="0">
            <a:noFill/>
          </a:ln>
        </p:spPr>
        <p:txBody>
          <a:bodyPr lIns="28575" tIns="0" rIns="28575" bIns="0" anchor="ctr">
            <a:noAutofit/>
          </a:bodyPr>
          <a:lstStyle/>
          <a:p>
            <a:pPr algn="l">
              <a:defRPr sz="1875" b="1">
                <a:solidFill>
                  <a:srgbClr val="FFFFFF"/>
                </a:solidFill>
                <a:latin typeface="Calibri"/>
                <a:ea typeface="Calibri"/>
                <a:cs typeface="Calibri"/>
              </a:defRPr>
            </a:pPr>
            <a:r>
              <a:rPr sz="1875" b="1" dirty="0">
                <a:solidFill>
                  <a:srgbClr val="FFFFFF"/>
                </a:solidFill>
                <a:latin typeface="Calibri"/>
                <a:ea typeface="Calibri"/>
                <a:cs typeface="Calibri"/>
              </a:rPr>
              <a:t>Configuration</a:t>
            </a:r>
          </a:p>
        </p:txBody>
      </p:sp>
      <p:sp>
        <p:nvSpPr>
          <p:cNvPr id="16" name="矩形 15">
            <a:extLst>
              <a:ext uri="{FF2B5EF4-FFF2-40B4-BE49-F238E27FC236}">
                <a16:creationId xmlns:a16="http://schemas.microsoft.com/office/drawing/2014/main" id="{BB0D237A-FA53-26A9-A1E4-5430A2AF9F2E}"/>
              </a:ext>
            </a:extLst>
          </p:cNvPr>
          <p:cNvSpPr>
            <a:spLocks noGrp="1"/>
          </p:cNvSpPr>
          <p:nvPr/>
        </p:nvSpPr>
        <p:spPr>
          <a:xfrm>
            <a:off x="6689598" y="2879761"/>
            <a:ext cx="1619250" cy="371475"/>
          </a:xfrm>
          <a:prstGeom prst="rect">
            <a:avLst/>
          </a:prstGeom>
          <a:noFill/>
          <a:ln w="0">
            <a:noFill/>
          </a:ln>
        </p:spPr>
        <p:txBody>
          <a:bodyPr lIns="28575" tIns="0" rIns="28575" bIns="0" anchor="ctr">
            <a:noAutofit/>
          </a:bodyPr>
          <a:lstStyle/>
          <a:p>
            <a:pPr algn="ctr">
              <a:defRPr sz="1950" b="1">
                <a:solidFill>
                  <a:srgbClr val="FFFFFF"/>
                </a:solidFill>
                <a:latin typeface="Calibri"/>
                <a:ea typeface="Calibri"/>
                <a:cs typeface="Calibri"/>
              </a:defRPr>
            </a:pPr>
            <a:r>
              <a:rPr sz="1950" b="1">
                <a:solidFill>
                  <a:srgbClr val="FFFFFF"/>
                </a:solidFill>
                <a:latin typeface="Calibri"/>
                <a:ea typeface="Calibri"/>
                <a:cs typeface="Calibri"/>
              </a:rPr>
              <a:t>Serving</a:t>
            </a:r>
          </a:p>
        </p:txBody>
      </p:sp>
      <p:sp>
        <p:nvSpPr>
          <p:cNvPr id="20" name="矩形 19">
            <a:extLst>
              <a:ext uri="{FF2B5EF4-FFF2-40B4-BE49-F238E27FC236}">
                <a16:creationId xmlns:a16="http://schemas.microsoft.com/office/drawing/2014/main" id="{53208B48-FE20-C867-7958-DD552B031BA3}"/>
              </a:ext>
            </a:extLst>
          </p:cNvPr>
          <p:cNvSpPr>
            <a:spLocks noGrp="1"/>
          </p:cNvSpPr>
          <p:nvPr/>
        </p:nvSpPr>
        <p:spPr>
          <a:xfrm>
            <a:off x="8689848" y="2879761"/>
            <a:ext cx="1619250" cy="371475"/>
          </a:xfrm>
          <a:prstGeom prst="rect">
            <a:avLst/>
          </a:prstGeom>
          <a:noFill/>
          <a:ln w="0">
            <a:noFill/>
          </a:ln>
        </p:spPr>
        <p:txBody>
          <a:bodyPr lIns="28575" tIns="0" rIns="28575" bIns="0" anchor="ctr">
            <a:noAutofit/>
          </a:bodyPr>
          <a:lstStyle/>
          <a:p>
            <a:pPr algn="ctr">
              <a:defRPr sz="1950" b="1">
                <a:solidFill>
                  <a:srgbClr val="FFFFFF"/>
                </a:solidFill>
                <a:latin typeface="Calibri"/>
                <a:ea typeface="Calibri"/>
                <a:cs typeface="Calibri"/>
              </a:defRPr>
            </a:pPr>
            <a:r>
              <a:rPr sz="1950" b="1">
                <a:solidFill>
                  <a:srgbClr val="FFFFFF"/>
                </a:solidFill>
                <a:latin typeface="Calibri"/>
                <a:ea typeface="Calibri"/>
                <a:cs typeface="Calibri"/>
              </a:rPr>
              <a:t>Training</a:t>
            </a:r>
          </a:p>
        </p:txBody>
      </p:sp>
      <p:sp>
        <p:nvSpPr>
          <p:cNvPr id="24" name="矩形 23">
            <a:extLst>
              <a:ext uri="{FF2B5EF4-FFF2-40B4-BE49-F238E27FC236}">
                <a16:creationId xmlns:a16="http://schemas.microsoft.com/office/drawing/2014/main" id="{A7C840F6-7BF6-2C90-3189-3722A56E014F}"/>
              </a:ext>
            </a:extLst>
          </p:cNvPr>
          <p:cNvSpPr>
            <a:spLocks noGrp="1"/>
          </p:cNvSpPr>
          <p:nvPr/>
        </p:nvSpPr>
        <p:spPr>
          <a:xfrm>
            <a:off x="1355598" y="3279811"/>
            <a:ext cx="9144000" cy="428625"/>
          </a:xfrm>
          <a:prstGeom prst="rect">
            <a:avLst/>
          </a:prstGeom>
          <a:solidFill>
            <a:srgbClr val="E4F3E9"/>
          </a:solidFill>
          <a:ln w="0">
            <a:noFill/>
          </a:ln>
        </p:spPr>
        <p:txBody>
          <a:bodyPr/>
          <a:lstStyle/>
          <a:p>
            <a:endParaRPr lang="zh-CN" altLang="en-US"/>
          </a:p>
        </p:txBody>
      </p:sp>
      <p:sp>
        <p:nvSpPr>
          <p:cNvPr id="28" name="矩形 27">
            <a:extLst>
              <a:ext uri="{FF2B5EF4-FFF2-40B4-BE49-F238E27FC236}">
                <a16:creationId xmlns:a16="http://schemas.microsoft.com/office/drawing/2014/main" id="{D6BFA0C0-DE46-9A8B-7069-9A6E7302999E}"/>
              </a:ext>
            </a:extLst>
          </p:cNvPr>
          <p:cNvSpPr>
            <a:spLocks noGrp="1"/>
          </p:cNvSpPr>
          <p:nvPr/>
        </p:nvSpPr>
        <p:spPr>
          <a:xfrm>
            <a:off x="1498473" y="3308386"/>
            <a:ext cx="5143500" cy="371475"/>
          </a:xfrm>
          <a:prstGeom prst="rect">
            <a:avLst/>
          </a:prstGeom>
          <a:noFill/>
          <a:ln w="0">
            <a:noFill/>
          </a:ln>
        </p:spPr>
        <p:txBody>
          <a:bodyPr lIns="28575" tIns="0" rIns="28575" bIns="0" anchor="ctr">
            <a:noAutofit/>
          </a:bodyPr>
          <a:lstStyle/>
          <a:p>
            <a:pPr algn="l">
              <a:defRPr sz="1875" b="1">
                <a:solidFill>
                  <a:srgbClr val="008447"/>
                </a:solidFill>
                <a:latin typeface="Calibri"/>
                <a:ea typeface="Calibri"/>
                <a:cs typeface="Calibri"/>
              </a:defRPr>
            </a:pPr>
            <a:r>
              <a:rPr sz="1875" b="1">
                <a:solidFill>
                  <a:srgbClr val="008447"/>
                </a:solidFill>
                <a:latin typeface="Calibri"/>
                <a:ea typeface="Calibri"/>
                <a:cs typeface="Calibri"/>
              </a:rPr>
              <a:t>LMTracer</a:t>
            </a:r>
          </a:p>
        </p:txBody>
      </p:sp>
      <p:sp>
        <p:nvSpPr>
          <p:cNvPr id="32" name="矩形 31">
            <a:extLst>
              <a:ext uri="{FF2B5EF4-FFF2-40B4-BE49-F238E27FC236}">
                <a16:creationId xmlns:a16="http://schemas.microsoft.com/office/drawing/2014/main" id="{DAA7ADDF-5E0D-2D37-423E-06F6C217B328}"/>
              </a:ext>
            </a:extLst>
          </p:cNvPr>
          <p:cNvSpPr>
            <a:spLocks noGrp="1"/>
          </p:cNvSpPr>
          <p:nvPr/>
        </p:nvSpPr>
        <p:spPr>
          <a:xfrm>
            <a:off x="6689598" y="3308386"/>
            <a:ext cx="1619250" cy="371475"/>
          </a:xfrm>
          <a:prstGeom prst="rect">
            <a:avLst/>
          </a:prstGeom>
          <a:noFill/>
          <a:ln w="0">
            <a:noFill/>
          </a:ln>
        </p:spPr>
        <p:txBody>
          <a:bodyPr lIns="28575" tIns="0" rIns="28575" bIns="0" anchor="ctr">
            <a:noAutofit/>
          </a:bodyPr>
          <a:lstStyle/>
          <a:p>
            <a:pPr algn="ctr">
              <a:defRPr sz="1950" b="1">
                <a:solidFill>
                  <a:srgbClr val="008447"/>
                </a:solidFill>
                <a:latin typeface="Calibri"/>
                <a:ea typeface="Calibri"/>
                <a:cs typeface="Calibri"/>
              </a:defRPr>
            </a:pPr>
            <a:r>
              <a:rPr sz="1950" b="1">
                <a:solidFill>
                  <a:srgbClr val="008447"/>
                </a:solidFill>
                <a:latin typeface="Calibri"/>
                <a:ea typeface="Calibri"/>
                <a:cs typeface="Calibri"/>
              </a:rPr>
              <a:t>0.9%</a:t>
            </a:r>
          </a:p>
        </p:txBody>
      </p:sp>
      <p:sp>
        <p:nvSpPr>
          <p:cNvPr id="36" name="矩形 35">
            <a:extLst>
              <a:ext uri="{FF2B5EF4-FFF2-40B4-BE49-F238E27FC236}">
                <a16:creationId xmlns:a16="http://schemas.microsoft.com/office/drawing/2014/main" id="{227510C8-CC48-A37F-1F7A-934DD677C8A7}"/>
              </a:ext>
            </a:extLst>
          </p:cNvPr>
          <p:cNvSpPr>
            <a:spLocks noGrp="1"/>
          </p:cNvSpPr>
          <p:nvPr/>
        </p:nvSpPr>
        <p:spPr>
          <a:xfrm>
            <a:off x="8689848" y="3308386"/>
            <a:ext cx="1619250" cy="371475"/>
          </a:xfrm>
          <a:prstGeom prst="rect">
            <a:avLst/>
          </a:prstGeom>
          <a:noFill/>
          <a:ln w="0">
            <a:noFill/>
          </a:ln>
        </p:spPr>
        <p:txBody>
          <a:bodyPr lIns="28575" tIns="0" rIns="28575" bIns="0" anchor="ctr">
            <a:noAutofit/>
          </a:bodyPr>
          <a:lstStyle/>
          <a:p>
            <a:pPr algn="ctr">
              <a:defRPr sz="1950" b="1">
                <a:solidFill>
                  <a:srgbClr val="008447"/>
                </a:solidFill>
                <a:latin typeface="Calibri"/>
                <a:ea typeface="Calibri"/>
                <a:cs typeface="Calibri"/>
              </a:defRPr>
            </a:pPr>
            <a:r>
              <a:rPr sz="1950" b="1">
                <a:solidFill>
                  <a:srgbClr val="008447"/>
                </a:solidFill>
                <a:latin typeface="Calibri"/>
                <a:ea typeface="Calibri"/>
                <a:cs typeface="Calibri"/>
              </a:rPr>
              <a:t>1.5%</a:t>
            </a:r>
          </a:p>
        </p:txBody>
      </p:sp>
      <p:sp>
        <p:nvSpPr>
          <p:cNvPr id="40" name="矩形 39">
            <a:extLst>
              <a:ext uri="{FF2B5EF4-FFF2-40B4-BE49-F238E27FC236}">
                <a16:creationId xmlns:a16="http://schemas.microsoft.com/office/drawing/2014/main" id="{4ECE5F14-3D1F-D548-5227-8BB848596627}"/>
              </a:ext>
            </a:extLst>
          </p:cNvPr>
          <p:cNvSpPr>
            <a:spLocks noGrp="1"/>
          </p:cNvSpPr>
          <p:nvPr/>
        </p:nvSpPr>
        <p:spPr>
          <a:xfrm>
            <a:off x="1355598" y="3708436"/>
            <a:ext cx="9144000" cy="428625"/>
          </a:xfrm>
          <a:prstGeom prst="rect">
            <a:avLst/>
          </a:prstGeom>
          <a:solidFill>
            <a:srgbClr val="F2F4F8"/>
          </a:solidFill>
          <a:ln w="0">
            <a:noFill/>
          </a:ln>
        </p:spPr>
        <p:txBody>
          <a:bodyPr/>
          <a:lstStyle/>
          <a:p>
            <a:endParaRPr lang="zh-CN" altLang="en-US"/>
          </a:p>
        </p:txBody>
      </p:sp>
      <p:sp>
        <p:nvSpPr>
          <p:cNvPr id="44" name="矩形 43">
            <a:extLst>
              <a:ext uri="{FF2B5EF4-FFF2-40B4-BE49-F238E27FC236}">
                <a16:creationId xmlns:a16="http://schemas.microsoft.com/office/drawing/2014/main" id="{909FF83E-29D4-1A3E-CCDE-8FF60EFFDB12}"/>
              </a:ext>
            </a:extLst>
          </p:cNvPr>
          <p:cNvSpPr>
            <a:spLocks noGrp="1"/>
          </p:cNvSpPr>
          <p:nvPr/>
        </p:nvSpPr>
        <p:spPr>
          <a:xfrm>
            <a:off x="1498473" y="3737011"/>
            <a:ext cx="5143500" cy="371475"/>
          </a:xfrm>
          <a:prstGeom prst="rect">
            <a:avLst/>
          </a:prstGeom>
          <a:noFill/>
          <a:ln w="0">
            <a:noFill/>
          </a:ln>
        </p:spPr>
        <p:txBody>
          <a:bodyPr lIns="28575" tIns="0" rIns="28575" bIns="0" anchor="ctr">
            <a:noAutofit/>
          </a:bodyPr>
          <a:lstStyle/>
          <a:p>
            <a:pPr algn="l">
              <a:defRPr sz="1875" b="0">
                <a:solidFill>
                  <a:srgbClr val="000000"/>
                </a:solidFill>
                <a:latin typeface="Calibri"/>
                <a:ea typeface="Calibri"/>
                <a:cs typeface="Calibri"/>
              </a:defRPr>
            </a:pPr>
            <a:r>
              <a:rPr sz="1875" b="0">
                <a:solidFill>
                  <a:srgbClr val="000000"/>
                </a:solidFill>
                <a:latin typeface="Calibri"/>
                <a:ea typeface="Calibri"/>
                <a:cs typeface="Calibri"/>
              </a:rPr>
              <a:t>Without probe merging</a:t>
            </a:r>
          </a:p>
        </p:txBody>
      </p:sp>
      <p:sp>
        <p:nvSpPr>
          <p:cNvPr id="48" name="矩形 47">
            <a:extLst>
              <a:ext uri="{FF2B5EF4-FFF2-40B4-BE49-F238E27FC236}">
                <a16:creationId xmlns:a16="http://schemas.microsoft.com/office/drawing/2014/main" id="{F97793CD-2F55-12D2-08FE-98FDA35A284F}"/>
              </a:ext>
            </a:extLst>
          </p:cNvPr>
          <p:cNvSpPr>
            <a:spLocks noGrp="1"/>
          </p:cNvSpPr>
          <p:nvPr/>
        </p:nvSpPr>
        <p:spPr>
          <a:xfrm>
            <a:off x="6689598" y="3737011"/>
            <a:ext cx="1619250" cy="371475"/>
          </a:xfrm>
          <a:prstGeom prst="rect">
            <a:avLst/>
          </a:prstGeom>
          <a:noFill/>
          <a:ln w="0">
            <a:noFill/>
          </a:ln>
        </p:spPr>
        <p:txBody>
          <a:bodyPr lIns="28575" tIns="0" rIns="28575" bIns="0" anchor="ctr">
            <a:noAutofit/>
          </a:bodyPr>
          <a:lstStyle/>
          <a:p>
            <a:pPr algn="ctr">
              <a:defRPr sz="1950" b="0">
                <a:solidFill>
                  <a:srgbClr val="000000"/>
                </a:solidFill>
                <a:latin typeface="Calibri"/>
                <a:ea typeface="Calibri"/>
                <a:cs typeface="Calibri"/>
              </a:defRPr>
            </a:pPr>
            <a:r>
              <a:rPr sz="1950" b="0">
                <a:solidFill>
                  <a:srgbClr val="000000"/>
                </a:solidFill>
                <a:latin typeface="Calibri"/>
                <a:ea typeface="Calibri"/>
                <a:cs typeface="Calibri"/>
              </a:rPr>
              <a:t>2.9%</a:t>
            </a:r>
          </a:p>
        </p:txBody>
      </p:sp>
      <p:sp>
        <p:nvSpPr>
          <p:cNvPr id="52" name="矩形 51">
            <a:extLst>
              <a:ext uri="{FF2B5EF4-FFF2-40B4-BE49-F238E27FC236}">
                <a16:creationId xmlns:a16="http://schemas.microsoft.com/office/drawing/2014/main" id="{C8DF47E0-D68E-2CFE-3221-8F9CB92BBED1}"/>
              </a:ext>
            </a:extLst>
          </p:cNvPr>
          <p:cNvSpPr>
            <a:spLocks noGrp="1"/>
          </p:cNvSpPr>
          <p:nvPr/>
        </p:nvSpPr>
        <p:spPr>
          <a:xfrm>
            <a:off x="8689848" y="3737011"/>
            <a:ext cx="1619250" cy="371475"/>
          </a:xfrm>
          <a:prstGeom prst="rect">
            <a:avLst/>
          </a:prstGeom>
          <a:noFill/>
          <a:ln w="0">
            <a:noFill/>
          </a:ln>
        </p:spPr>
        <p:txBody>
          <a:bodyPr lIns="28575" tIns="0" rIns="28575" bIns="0" anchor="ctr">
            <a:noAutofit/>
          </a:bodyPr>
          <a:lstStyle/>
          <a:p>
            <a:pPr algn="ctr">
              <a:defRPr sz="1950" b="0">
                <a:solidFill>
                  <a:srgbClr val="000000"/>
                </a:solidFill>
                <a:latin typeface="Calibri"/>
                <a:ea typeface="Calibri"/>
                <a:cs typeface="Calibri"/>
              </a:defRPr>
            </a:pPr>
            <a:r>
              <a:rPr sz="1950" b="0">
                <a:solidFill>
                  <a:srgbClr val="000000"/>
                </a:solidFill>
                <a:latin typeface="Calibri"/>
                <a:ea typeface="Calibri"/>
                <a:cs typeface="Calibri"/>
              </a:rPr>
              <a:t>3.0%</a:t>
            </a:r>
          </a:p>
        </p:txBody>
      </p:sp>
      <p:sp>
        <p:nvSpPr>
          <p:cNvPr id="56" name="矩形 55">
            <a:extLst>
              <a:ext uri="{FF2B5EF4-FFF2-40B4-BE49-F238E27FC236}">
                <a16:creationId xmlns:a16="http://schemas.microsoft.com/office/drawing/2014/main" id="{FD7A7DF7-9418-A90A-5774-E8D5165DF07A}"/>
              </a:ext>
            </a:extLst>
          </p:cNvPr>
          <p:cNvSpPr>
            <a:spLocks noGrp="1"/>
          </p:cNvSpPr>
          <p:nvPr/>
        </p:nvSpPr>
        <p:spPr>
          <a:xfrm>
            <a:off x="1355598" y="4137061"/>
            <a:ext cx="9144000" cy="428625"/>
          </a:xfrm>
          <a:prstGeom prst="rect">
            <a:avLst/>
          </a:prstGeom>
          <a:solidFill>
            <a:srgbClr val="FFFFFF"/>
          </a:solidFill>
          <a:ln w="0">
            <a:noFill/>
          </a:ln>
        </p:spPr>
        <p:txBody>
          <a:bodyPr/>
          <a:lstStyle/>
          <a:p>
            <a:endParaRPr lang="zh-CN" altLang="en-US"/>
          </a:p>
        </p:txBody>
      </p:sp>
      <p:sp>
        <p:nvSpPr>
          <p:cNvPr id="59" name="矩形 58">
            <a:extLst>
              <a:ext uri="{FF2B5EF4-FFF2-40B4-BE49-F238E27FC236}">
                <a16:creationId xmlns:a16="http://schemas.microsoft.com/office/drawing/2014/main" id="{AAE7EAEC-36F4-D6B6-0D82-271A6253A380}"/>
              </a:ext>
            </a:extLst>
          </p:cNvPr>
          <p:cNvSpPr>
            <a:spLocks noGrp="1"/>
          </p:cNvSpPr>
          <p:nvPr/>
        </p:nvSpPr>
        <p:spPr>
          <a:xfrm>
            <a:off x="1498473" y="4165636"/>
            <a:ext cx="5143500" cy="371475"/>
          </a:xfrm>
          <a:prstGeom prst="rect">
            <a:avLst/>
          </a:prstGeom>
          <a:noFill/>
          <a:ln w="0">
            <a:noFill/>
          </a:ln>
        </p:spPr>
        <p:txBody>
          <a:bodyPr lIns="28575" tIns="0" rIns="28575" bIns="0" anchor="ctr">
            <a:noAutofit/>
          </a:bodyPr>
          <a:lstStyle/>
          <a:p>
            <a:pPr algn="l">
              <a:defRPr sz="1875" b="0">
                <a:solidFill>
                  <a:srgbClr val="000000"/>
                </a:solidFill>
                <a:latin typeface="Calibri"/>
                <a:ea typeface="Calibri"/>
                <a:cs typeface="Calibri"/>
              </a:defRPr>
            </a:pPr>
            <a:r>
              <a:rPr sz="1875" b="0">
                <a:solidFill>
                  <a:srgbClr val="000000"/>
                </a:solidFill>
                <a:latin typeface="Calibri"/>
                <a:ea typeface="Calibri"/>
                <a:cs typeface="Calibri"/>
              </a:rPr>
              <a:t>Without dual buffers</a:t>
            </a:r>
          </a:p>
        </p:txBody>
      </p:sp>
      <p:sp>
        <p:nvSpPr>
          <p:cNvPr id="61" name="矩形 60">
            <a:extLst>
              <a:ext uri="{FF2B5EF4-FFF2-40B4-BE49-F238E27FC236}">
                <a16:creationId xmlns:a16="http://schemas.microsoft.com/office/drawing/2014/main" id="{D0D1243E-4E84-9A70-7813-92C4386D4483}"/>
              </a:ext>
            </a:extLst>
          </p:cNvPr>
          <p:cNvSpPr>
            <a:spLocks noGrp="1"/>
          </p:cNvSpPr>
          <p:nvPr/>
        </p:nvSpPr>
        <p:spPr>
          <a:xfrm>
            <a:off x="6689598" y="4165636"/>
            <a:ext cx="1619250" cy="371475"/>
          </a:xfrm>
          <a:prstGeom prst="rect">
            <a:avLst/>
          </a:prstGeom>
          <a:noFill/>
          <a:ln w="0">
            <a:noFill/>
          </a:ln>
        </p:spPr>
        <p:txBody>
          <a:bodyPr lIns="28575" tIns="0" rIns="28575" bIns="0" anchor="ctr">
            <a:noAutofit/>
          </a:bodyPr>
          <a:lstStyle/>
          <a:p>
            <a:pPr algn="ctr">
              <a:defRPr sz="1950" b="0">
                <a:solidFill>
                  <a:srgbClr val="000000"/>
                </a:solidFill>
                <a:latin typeface="Calibri"/>
                <a:ea typeface="Calibri"/>
                <a:cs typeface="Calibri"/>
              </a:defRPr>
            </a:pPr>
            <a:r>
              <a:rPr sz="1950" b="0">
                <a:solidFill>
                  <a:srgbClr val="000000"/>
                </a:solidFill>
                <a:latin typeface="Calibri"/>
                <a:ea typeface="Calibri"/>
                <a:cs typeface="Calibri"/>
              </a:rPr>
              <a:t>12.8%</a:t>
            </a:r>
          </a:p>
        </p:txBody>
      </p:sp>
      <p:sp>
        <p:nvSpPr>
          <p:cNvPr id="63" name="矩形 62">
            <a:extLst>
              <a:ext uri="{FF2B5EF4-FFF2-40B4-BE49-F238E27FC236}">
                <a16:creationId xmlns:a16="http://schemas.microsoft.com/office/drawing/2014/main" id="{1B755585-F7FE-5217-B3BD-2D12F75B4104}"/>
              </a:ext>
            </a:extLst>
          </p:cNvPr>
          <p:cNvSpPr>
            <a:spLocks noGrp="1"/>
          </p:cNvSpPr>
          <p:nvPr/>
        </p:nvSpPr>
        <p:spPr>
          <a:xfrm>
            <a:off x="8689848" y="4165636"/>
            <a:ext cx="1619250" cy="371475"/>
          </a:xfrm>
          <a:prstGeom prst="rect">
            <a:avLst/>
          </a:prstGeom>
          <a:noFill/>
          <a:ln w="0">
            <a:noFill/>
          </a:ln>
        </p:spPr>
        <p:txBody>
          <a:bodyPr lIns="28575" tIns="0" rIns="28575" bIns="0" anchor="ctr">
            <a:noAutofit/>
          </a:bodyPr>
          <a:lstStyle/>
          <a:p>
            <a:pPr algn="ctr">
              <a:defRPr sz="1950" b="0">
                <a:solidFill>
                  <a:srgbClr val="000000"/>
                </a:solidFill>
                <a:latin typeface="Calibri"/>
                <a:ea typeface="Calibri"/>
                <a:cs typeface="Calibri"/>
              </a:defRPr>
            </a:pPr>
            <a:r>
              <a:rPr sz="1950" b="0">
                <a:solidFill>
                  <a:srgbClr val="000000"/>
                </a:solidFill>
                <a:latin typeface="Calibri"/>
                <a:ea typeface="Calibri"/>
                <a:cs typeface="Calibri"/>
              </a:rPr>
              <a:t>5.7%</a:t>
            </a:r>
          </a:p>
        </p:txBody>
      </p:sp>
      <p:sp>
        <p:nvSpPr>
          <p:cNvPr id="65" name="矩形 64">
            <a:extLst>
              <a:ext uri="{FF2B5EF4-FFF2-40B4-BE49-F238E27FC236}">
                <a16:creationId xmlns:a16="http://schemas.microsoft.com/office/drawing/2014/main" id="{8831BAA0-4078-3495-77AD-071F87C42BF1}"/>
              </a:ext>
            </a:extLst>
          </p:cNvPr>
          <p:cNvSpPr>
            <a:spLocks noGrp="1"/>
          </p:cNvSpPr>
          <p:nvPr/>
        </p:nvSpPr>
        <p:spPr>
          <a:xfrm>
            <a:off x="1355598" y="4565686"/>
            <a:ext cx="9144000" cy="428625"/>
          </a:xfrm>
          <a:prstGeom prst="rect">
            <a:avLst/>
          </a:prstGeom>
          <a:solidFill>
            <a:srgbClr val="F2F4F8"/>
          </a:solidFill>
          <a:ln w="0">
            <a:noFill/>
          </a:ln>
        </p:spPr>
        <p:txBody>
          <a:bodyPr/>
          <a:lstStyle/>
          <a:p>
            <a:endParaRPr lang="zh-CN" altLang="en-US"/>
          </a:p>
        </p:txBody>
      </p:sp>
      <p:sp>
        <p:nvSpPr>
          <p:cNvPr id="67" name="矩形 66">
            <a:extLst>
              <a:ext uri="{FF2B5EF4-FFF2-40B4-BE49-F238E27FC236}">
                <a16:creationId xmlns:a16="http://schemas.microsoft.com/office/drawing/2014/main" id="{FF91E94E-31E6-EB5A-82C1-A277242AED02}"/>
              </a:ext>
            </a:extLst>
          </p:cNvPr>
          <p:cNvSpPr>
            <a:spLocks noGrp="1"/>
          </p:cNvSpPr>
          <p:nvPr/>
        </p:nvSpPr>
        <p:spPr>
          <a:xfrm>
            <a:off x="1498473" y="4594261"/>
            <a:ext cx="5143500" cy="371475"/>
          </a:xfrm>
          <a:prstGeom prst="rect">
            <a:avLst/>
          </a:prstGeom>
          <a:noFill/>
          <a:ln w="0">
            <a:noFill/>
          </a:ln>
        </p:spPr>
        <p:txBody>
          <a:bodyPr lIns="28575" tIns="0" rIns="28575" bIns="0" anchor="ctr">
            <a:noAutofit/>
          </a:bodyPr>
          <a:lstStyle/>
          <a:p>
            <a:pPr algn="l">
              <a:defRPr sz="1875" b="0">
                <a:solidFill>
                  <a:srgbClr val="000000"/>
                </a:solidFill>
                <a:latin typeface="Calibri"/>
                <a:ea typeface="Calibri"/>
                <a:cs typeface="Calibri"/>
              </a:defRPr>
            </a:pPr>
            <a:r>
              <a:rPr sz="1875" b="0">
                <a:solidFill>
                  <a:srgbClr val="000000"/>
                </a:solidFill>
                <a:latin typeface="Calibri"/>
                <a:ea typeface="Calibri"/>
                <a:cs typeface="Calibri"/>
              </a:rPr>
              <a:t>Without doorbell signals</a:t>
            </a:r>
          </a:p>
        </p:txBody>
      </p:sp>
      <p:sp>
        <p:nvSpPr>
          <p:cNvPr id="69" name="矩形 68">
            <a:extLst>
              <a:ext uri="{FF2B5EF4-FFF2-40B4-BE49-F238E27FC236}">
                <a16:creationId xmlns:a16="http://schemas.microsoft.com/office/drawing/2014/main" id="{0F4429CE-EFA0-811A-4154-082376067CC0}"/>
              </a:ext>
            </a:extLst>
          </p:cNvPr>
          <p:cNvSpPr>
            <a:spLocks noGrp="1"/>
          </p:cNvSpPr>
          <p:nvPr/>
        </p:nvSpPr>
        <p:spPr>
          <a:xfrm>
            <a:off x="6689598" y="4594261"/>
            <a:ext cx="1619250" cy="371475"/>
          </a:xfrm>
          <a:prstGeom prst="rect">
            <a:avLst/>
          </a:prstGeom>
          <a:noFill/>
          <a:ln w="0">
            <a:noFill/>
          </a:ln>
        </p:spPr>
        <p:txBody>
          <a:bodyPr lIns="28575" tIns="0" rIns="28575" bIns="0" anchor="ctr">
            <a:noAutofit/>
          </a:bodyPr>
          <a:lstStyle/>
          <a:p>
            <a:pPr algn="ctr">
              <a:defRPr sz="1950" b="1">
                <a:solidFill>
                  <a:srgbClr val="C00000"/>
                </a:solidFill>
                <a:latin typeface="Calibri"/>
                <a:ea typeface="Calibri"/>
                <a:cs typeface="Calibri"/>
              </a:defRPr>
            </a:pPr>
            <a:r>
              <a:rPr sz="1950" b="1">
                <a:solidFill>
                  <a:srgbClr val="C00000"/>
                </a:solidFill>
                <a:latin typeface="Calibri"/>
                <a:ea typeface="Calibri"/>
                <a:cs typeface="Calibri"/>
              </a:rPr>
              <a:t>16.2%</a:t>
            </a:r>
          </a:p>
        </p:txBody>
      </p:sp>
      <p:sp>
        <p:nvSpPr>
          <p:cNvPr id="71" name="矩形 70">
            <a:extLst>
              <a:ext uri="{FF2B5EF4-FFF2-40B4-BE49-F238E27FC236}">
                <a16:creationId xmlns:a16="http://schemas.microsoft.com/office/drawing/2014/main" id="{2270BE8A-C984-FDFF-EB18-6FC2D315A808}"/>
              </a:ext>
            </a:extLst>
          </p:cNvPr>
          <p:cNvSpPr>
            <a:spLocks noGrp="1"/>
          </p:cNvSpPr>
          <p:nvPr/>
        </p:nvSpPr>
        <p:spPr>
          <a:xfrm>
            <a:off x="8689848" y="4594261"/>
            <a:ext cx="1619250" cy="371475"/>
          </a:xfrm>
          <a:prstGeom prst="rect">
            <a:avLst/>
          </a:prstGeom>
          <a:noFill/>
          <a:ln w="0">
            <a:noFill/>
          </a:ln>
        </p:spPr>
        <p:txBody>
          <a:bodyPr lIns="28575" tIns="0" rIns="28575" bIns="0" anchor="ctr">
            <a:noAutofit/>
          </a:bodyPr>
          <a:lstStyle/>
          <a:p>
            <a:pPr algn="ctr">
              <a:defRPr sz="1950" b="1">
                <a:solidFill>
                  <a:srgbClr val="C00000"/>
                </a:solidFill>
                <a:latin typeface="Calibri"/>
                <a:ea typeface="Calibri"/>
                <a:cs typeface="Calibri"/>
              </a:defRPr>
            </a:pPr>
            <a:r>
              <a:rPr sz="1950" b="1">
                <a:solidFill>
                  <a:srgbClr val="C00000"/>
                </a:solidFill>
                <a:latin typeface="Calibri"/>
                <a:ea typeface="Calibri"/>
                <a:cs typeface="Calibri"/>
              </a:rPr>
              <a:t>18.2%</a:t>
            </a:r>
          </a:p>
        </p:txBody>
      </p:sp>
      <p:sp>
        <p:nvSpPr>
          <p:cNvPr id="73" name="矩形 72">
            <a:extLst>
              <a:ext uri="{FF2B5EF4-FFF2-40B4-BE49-F238E27FC236}">
                <a16:creationId xmlns:a16="http://schemas.microsoft.com/office/drawing/2014/main" id="{045713B3-5AEC-9EF2-7C10-7F34A70E9885}"/>
              </a:ext>
            </a:extLst>
          </p:cNvPr>
          <p:cNvSpPr>
            <a:spLocks noGrp="1"/>
          </p:cNvSpPr>
          <p:nvPr/>
        </p:nvSpPr>
        <p:spPr>
          <a:xfrm>
            <a:off x="1355598" y="4994311"/>
            <a:ext cx="9144000" cy="428625"/>
          </a:xfrm>
          <a:prstGeom prst="rect">
            <a:avLst/>
          </a:prstGeom>
          <a:solidFill>
            <a:srgbClr val="FFFFFF"/>
          </a:solidFill>
          <a:ln w="0">
            <a:noFill/>
          </a:ln>
        </p:spPr>
        <p:txBody>
          <a:bodyPr/>
          <a:lstStyle/>
          <a:p>
            <a:endParaRPr lang="zh-CN" altLang="en-US"/>
          </a:p>
        </p:txBody>
      </p:sp>
      <p:sp>
        <p:nvSpPr>
          <p:cNvPr id="75" name="矩形 74">
            <a:extLst>
              <a:ext uri="{FF2B5EF4-FFF2-40B4-BE49-F238E27FC236}">
                <a16:creationId xmlns:a16="http://schemas.microsoft.com/office/drawing/2014/main" id="{BA94E660-4B5D-4856-C53D-5715233F79B3}"/>
              </a:ext>
            </a:extLst>
          </p:cNvPr>
          <p:cNvSpPr>
            <a:spLocks noGrp="1"/>
          </p:cNvSpPr>
          <p:nvPr/>
        </p:nvSpPr>
        <p:spPr>
          <a:xfrm>
            <a:off x="1498473" y="5022886"/>
            <a:ext cx="5143500" cy="371475"/>
          </a:xfrm>
          <a:prstGeom prst="rect">
            <a:avLst/>
          </a:prstGeom>
          <a:noFill/>
          <a:ln w="0">
            <a:noFill/>
          </a:ln>
        </p:spPr>
        <p:txBody>
          <a:bodyPr lIns="28575" tIns="0" rIns="28575" bIns="0" anchor="ctr">
            <a:noAutofit/>
          </a:bodyPr>
          <a:lstStyle/>
          <a:p>
            <a:pPr algn="l">
              <a:defRPr sz="1875" b="0">
                <a:solidFill>
                  <a:srgbClr val="000000"/>
                </a:solidFill>
                <a:latin typeface="Calibri"/>
                <a:ea typeface="Calibri"/>
                <a:cs typeface="Calibri"/>
              </a:defRPr>
            </a:pPr>
            <a:r>
              <a:rPr sz="1875" b="0">
                <a:solidFill>
                  <a:srgbClr val="000000"/>
                </a:solidFill>
                <a:latin typeface="Calibri"/>
                <a:ea typeface="Calibri"/>
                <a:cs typeface="Calibri"/>
              </a:rPr>
              <a:t>Without asynchronous copy</a:t>
            </a:r>
          </a:p>
        </p:txBody>
      </p:sp>
      <p:sp>
        <p:nvSpPr>
          <p:cNvPr id="77" name="矩形 76">
            <a:extLst>
              <a:ext uri="{FF2B5EF4-FFF2-40B4-BE49-F238E27FC236}">
                <a16:creationId xmlns:a16="http://schemas.microsoft.com/office/drawing/2014/main" id="{00C83B25-81D9-C88D-657A-B70EBD7FA2EA}"/>
              </a:ext>
            </a:extLst>
          </p:cNvPr>
          <p:cNvSpPr>
            <a:spLocks noGrp="1"/>
          </p:cNvSpPr>
          <p:nvPr/>
        </p:nvSpPr>
        <p:spPr>
          <a:xfrm>
            <a:off x="6689598" y="5022886"/>
            <a:ext cx="1619250" cy="371475"/>
          </a:xfrm>
          <a:prstGeom prst="rect">
            <a:avLst/>
          </a:prstGeom>
          <a:noFill/>
          <a:ln w="0">
            <a:noFill/>
          </a:ln>
        </p:spPr>
        <p:txBody>
          <a:bodyPr lIns="28575" tIns="0" rIns="28575" bIns="0" anchor="ctr">
            <a:noAutofit/>
          </a:bodyPr>
          <a:lstStyle/>
          <a:p>
            <a:pPr algn="ctr">
              <a:defRPr sz="1950" b="0">
                <a:solidFill>
                  <a:srgbClr val="000000"/>
                </a:solidFill>
                <a:latin typeface="Calibri"/>
                <a:ea typeface="Calibri"/>
                <a:cs typeface="Calibri"/>
              </a:defRPr>
            </a:pPr>
            <a:r>
              <a:rPr sz="1950" b="0">
                <a:solidFill>
                  <a:srgbClr val="000000"/>
                </a:solidFill>
                <a:latin typeface="Calibri"/>
                <a:ea typeface="Calibri"/>
                <a:cs typeface="Calibri"/>
              </a:rPr>
              <a:t>13.3%</a:t>
            </a:r>
          </a:p>
        </p:txBody>
      </p:sp>
      <p:sp>
        <p:nvSpPr>
          <p:cNvPr id="79" name="矩形 78">
            <a:extLst>
              <a:ext uri="{FF2B5EF4-FFF2-40B4-BE49-F238E27FC236}">
                <a16:creationId xmlns:a16="http://schemas.microsoft.com/office/drawing/2014/main" id="{5489CE8F-F944-4D60-1498-D5D239B0B222}"/>
              </a:ext>
            </a:extLst>
          </p:cNvPr>
          <p:cNvSpPr>
            <a:spLocks noGrp="1"/>
          </p:cNvSpPr>
          <p:nvPr/>
        </p:nvSpPr>
        <p:spPr>
          <a:xfrm>
            <a:off x="8689848" y="5022886"/>
            <a:ext cx="1619250" cy="371475"/>
          </a:xfrm>
          <a:prstGeom prst="rect">
            <a:avLst/>
          </a:prstGeom>
          <a:noFill/>
          <a:ln w="0">
            <a:noFill/>
          </a:ln>
        </p:spPr>
        <p:txBody>
          <a:bodyPr lIns="28575" tIns="0" rIns="28575" bIns="0" anchor="ctr">
            <a:noAutofit/>
          </a:bodyPr>
          <a:lstStyle/>
          <a:p>
            <a:pPr algn="ctr">
              <a:defRPr sz="1950" b="0">
                <a:solidFill>
                  <a:srgbClr val="000000"/>
                </a:solidFill>
                <a:latin typeface="Calibri"/>
                <a:ea typeface="Calibri"/>
                <a:cs typeface="Calibri"/>
              </a:defRPr>
            </a:pPr>
            <a:r>
              <a:rPr sz="1950" b="0">
                <a:solidFill>
                  <a:srgbClr val="000000"/>
                </a:solidFill>
                <a:latin typeface="Calibri"/>
                <a:ea typeface="Calibri"/>
                <a:cs typeface="Calibri"/>
              </a:rPr>
              <a:t>8.7%</a:t>
            </a:r>
          </a:p>
        </p:txBody>
      </p:sp>
      <p:sp>
        <p:nvSpPr>
          <p:cNvPr id="81" name="矩形 80">
            <a:extLst>
              <a:ext uri="{FF2B5EF4-FFF2-40B4-BE49-F238E27FC236}">
                <a16:creationId xmlns:a16="http://schemas.microsoft.com/office/drawing/2014/main" id="{6226FE7A-172C-9B72-DE33-620F924D05A2}"/>
              </a:ext>
            </a:extLst>
          </p:cNvPr>
          <p:cNvSpPr>
            <a:spLocks noGrp="1"/>
          </p:cNvSpPr>
          <p:nvPr/>
        </p:nvSpPr>
        <p:spPr>
          <a:xfrm>
            <a:off x="1355598" y="5546761"/>
            <a:ext cx="9144000" cy="266700"/>
          </a:xfrm>
          <a:prstGeom prst="rect">
            <a:avLst/>
          </a:prstGeom>
          <a:noFill/>
          <a:ln w="0">
            <a:noFill/>
          </a:ln>
        </p:spPr>
        <p:txBody>
          <a:bodyPr lIns="28575" tIns="0" rIns="28575" bIns="0" anchor="ctr">
            <a:noAutofit/>
          </a:bodyPr>
          <a:lstStyle/>
          <a:p>
            <a:pPr algn="l">
              <a:defRPr sz="1575" b="0">
                <a:solidFill>
                  <a:srgbClr val="555555"/>
                </a:solidFill>
                <a:latin typeface="Calibri"/>
                <a:ea typeface="Calibri"/>
                <a:cs typeface="Calibri"/>
              </a:defRPr>
            </a:pPr>
            <a:r>
              <a:rPr sz="1575" b="0" dirty="0">
                <a:solidFill>
                  <a:srgbClr val="555555"/>
                </a:solidFill>
                <a:latin typeface="Calibri"/>
                <a:ea typeface="Calibri"/>
                <a:cs typeface="Calibri"/>
              </a:rPr>
              <a:t>Serving: Qwen3-32B on low-end GPUs</a:t>
            </a:r>
          </a:p>
        </p:txBody>
      </p:sp>
      <p:sp>
        <p:nvSpPr>
          <p:cNvPr id="83" name="矩形 82">
            <a:extLst>
              <a:ext uri="{FF2B5EF4-FFF2-40B4-BE49-F238E27FC236}">
                <a16:creationId xmlns:a16="http://schemas.microsoft.com/office/drawing/2014/main" id="{37E0F60F-24EE-C54B-F9CA-8DADAF17CEAB}"/>
              </a:ext>
            </a:extLst>
          </p:cNvPr>
          <p:cNvSpPr>
            <a:spLocks noGrp="1"/>
          </p:cNvSpPr>
          <p:nvPr/>
        </p:nvSpPr>
        <p:spPr>
          <a:xfrm>
            <a:off x="1355598" y="5832511"/>
            <a:ext cx="9144000" cy="266700"/>
          </a:xfrm>
          <a:prstGeom prst="rect">
            <a:avLst/>
          </a:prstGeom>
          <a:noFill/>
          <a:ln w="0">
            <a:noFill/>
          </a:ln>
        </p:spPr>
        <p:txBody>
          <a:bodyPr lIns="28575" tIns="0" rIns="28575" bIns="0" anchor="ctr">
            <a:noAutofit/>
          </a:bodyPr>
          <a:lstStyle/>
          <a:p>
            <a:pPr algn="l">
              <a:defRPr sz="1575" b="0">
                <a:solidFill>
                  <a:srgbClr val="555555"/>
                </a:solidFill>
                <a:latin typeface="Calibri"/>
                <a:ea typeface="Calibri"/>
                <a:cs typeface="Calibri"/>
              </a:defRPr>
            </a:pPr>
            <a:r>
              <a:rPr sz="1575" b="0" dirty="0">
                <a:solidFill>
                  <a:srgbClr val="555555"/>
                </a:solidFill>
                <a:latin typeface="Calibri"/>
                <a:ea typeface="Calibri"/>
                <a:cs typeface="Calibri"/>
              </a:rPr>
              <a:t>Training: DeepSeek-V3 SFT on high-end GPUs</a:t>
            </a:r>
          </a:p>
        </p:txBody>
      </p:sp>
    </p:spTree>
    <p:extLst>
      <p:ext uri="{BB962C8B-B14F-4D97-AF65-F5344CB8AC3E}">
        <p14:creationId xmlns:p14="http://schemas.microsoft.com/office/powerpoint/2010/main" val="3280039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8E547-E10F-FBE1-D0B2-42D3CE085C2E}"/>
            </a:ext>
          </a:extLst>
        </p:cNvPr>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1ADD1F87-D33E-386F-0FC0-AA1F5819995F}"/>
              </a:ext>
            </a:extLst>
          </p:cNvPr>
          <p:cNvSpPr>
            <a:spLocks noGrp="1"/>
          </p:cNvSpPr>
          <p:nvPr>
            <p:ph type="sldNum" sz="quarter" idx="12"/>
          </p:nvPr>
        </p:nvSpPr>
        <p:spPr/>
        <p:txBody>
          <a:bodyPr/>
          <a:lstStyle/>
          <a:p>
            <a:fld id="{84BCC322-D5A9-47A8-A5BE-5D9C2195FFDA}" type="slidenum">
              <a:rPr lang="zh-CN" altLang="en-US" smtClean="0"/>
              <a:pPr/>
              <a:t>20</a:t>
            </a:fld>
            <a:endParaRPr lang="zh-CN" altLang="en-US" dirty="0"/>
          </a:p>
        </p:txBody>
      </p:sp>
      <p:sp>
        <p:nvSpPr>
          <p:cNvPr id="5" name="标题 4">
            <a:extLst>
              <a:ext uri="{FF2B5EF4-FFF2-40B4-BE49-F238E27FC236}">
                <a16:creationId xmlns:a16="http://schemas.microsoft.com/office/drawing/2014/main" id="{716DF2E2-57F3-A7EF-0D32-B57035BFF4C9}"/>
              </a:ext>
            </a:extLst>
          </p:cNvPr>
          <p:cNvSpPr>
            <a:spLocks noGrp="1"/>
          </p:cNvSpPr>
          <p:nvPr>
            <p:ph type="title"/>
          </p:nvPr>
        </p:nvSpPr>
        <p:spPr/>
        <p:txBody>
          <a:bodyPr/>
          <a:lstStyle/>
          <a:p>
            <a:r>
              <a:rPr lang="en-US" altLang="zh-CN" dirty="0"/>
              <a:t>4. Evaluation</a:t>
            </a:r>
            <a:endParaRPr lang="zh-CN" altLang="en-US" dirty="0"/>
          </a:p>
        </p:txBody>
      </p:sp>
      <p:sp>
        <p:nvSpPr>
          <p:cNvPr id="9" name="内容占位符 5">
            <a:extLst>
              <a:ext uri="{FF2B5EF4-FFF2-40B4-BE49-F238E27FC236}">
                <a16:creationId xmlns:a16="http://schemas.microsoft.com/office/drawing/2014/main" id="{96E15232-1AD4-649F-16E3-1A73691FAAFE}"/>
              </a:ext>
            </a:extLst>
          </p:cNvPr>
          <p:cNvSpPr>
            <a:spLocks noGrp="1"/>
          </p:cNvSpPr>
          <p:nvPr>
            <p:ph idx="1"/>
          </p:nvPr>
        </p:nvSpPr>
        <p:spPr>
          <a:xfrm>
            <a:off x="325967" y="1057387"/>
            <a:ext cx="11540067" cy="5531518"/>
          </a:xfrm>
        </p:spPr>
        <p:txBody>
          <a:bodyPr>
            <a:normAutofit/>
          </a:bodyPr>
          <a:lstStyle/>
          <a:p>
            <a:r>
              <a:rPr lang="en-US" altLang="zh-CN" dirty="0"/>
              <a:t>Profiling fidelity: linking kernels to user code</a:t>
            </a:r>
          </a:p>
          <a:p>
            <a:pPr lvl="1"/>
            <a:r>
              <a:rPr lang="en-US" altLang="zh-CN" dirty="0"/>
              <a:t>Map compiled GPU kernels </a:t>
            </a:r>
            <a:r>
              <a:rPr lang="en-US" altLang="zh-CN" b="1" dirty="0">
                <a:solidFill>
                  <a:schemeClr val="accent6"/>
                </a:solidFill>
              </a:rPr>
              <a:t>back to user-defined code regions</a:t>
            </a:r>
          </a:p>
          <a:p>
            <a:pPr lvl="1"/>
            <a:r>
              <a:rPr lang="en-US" altLang="zh-CN" dirty="0"/>
              <a:t>Distinguish model operations hidden behind </a:t>
            </a:r>
            <a:r>
              <a:rPr lang="en-US" altLang="zh-CN" b="1" dirty="0">
                <a:solidFill>
                  <a:schemeClr val="accent2">
                    <a:lumMod val="75000"/>
                  </a:schemeClr>
                </a:solidFill>
              </a:rPr>
              <a:t>generic kernel names</a:t>
            </a:r>
          </a:p>
          <a:p>
            <a:pPr lvl="1"/>
            <a:endParaRPr lang="en-US" altLang="zh-CN" dirty="0"/>
          </a:p>
        </p:txBody>
      </p:sp>
      <p:sp>
        <p:nvSpPr>
          <p:cNvPr id="2" name="灯片编号占位符 2">
            <a:extLst>
              <a:ext uri="{FF2B5EF4-FFF2-40B4-BE49-F238E27FC236}">
                <a16:creationId xmlns:a16="http://schemas.microsoft.com/office/drawing/2014/main" id="{1B3E66AC-9B16-1F46-3B87-FC8200F6316A}"/>
              </a:ext>
            </a:extLst>
          </p:cNvPr>
          <p:cNvSpPr txBox="1">
            <a:spLocks/>
          </p:cNvSpPr>
          <p:nvPr/>
        </p:nvSpPr>
        <p:spPr>
          <a:xfrm>
            <a:off x="8610600" y="6356352"/>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2000" kern="1200">
                <a:solidFill>
                  <a:srgbClr val="2F45A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BCC322-D5A9-47A8-A5BE-5D9C2195FFDA}" type="slidenum">
              <a:rPr lang="zh-CN" altLang="en-US" smtClean="0"/>
              <a:pPr/>
              <a:t>20</a:t>
            </a:fld>
            <a:endParaRPr lang="zh-CN" altLang="en-US" dirty="0"/>
          </a:p>
        </p:txBody>
      </p:sp>
      <p:sp>
        <p:nvSpPr>
          <p:cNvPr id="4" name="矩形 3">
            <a:extLst>
              <a:ext uri="{FF2B5EF4-FFF2-40B4-BE49-F238E27FC236}">
                <a16:creationId xmlns:a16="http://schemas.microsoft.com/office/drawing/2014/main" id="{7C24781A-ED25-5D46-BDDE-8BBD1BF90C76}"/>
              </a:ext>
            </a:extLst>
          </p:cNvPr>
          <p:cNvSpPr>
            <a:spLocks noGrp="1"/>
          </p:cNvSpPr>
          <p:nvPr/>
        </p:nvSpPr>
        <p:spPr>
          <a:xfrm>
            <a:off x="1000125" y="2905125"/>
            <a:ext cx="5143500" cy="342900"/>
          </a:xfrm>
          <a:prstGeom prst="rect">
            <a:avLst/>
          </a:prstGeom>
          <a:noFill/>
          <a:ln w="0">
            <a:noFill/>
          </a:ln>
        </p:spPr>
        <p:txBody>
          <a:bodyPr lIns="28575" tIns="0" rIns="28575" bIns="0" anchor="ctr">
            <a:noAutofit/>
          </a:bodyPr>
          <a:lstStyle/>
          <a:p>
            <a:pPr algn="l">
              <a:defRPr sz="2025" b="1">
                <a:solidFill>
                  <a:srgbClr val="333333"/>
                </a:solidFill>
                <a:latin typeface="Calibri"/>
                <a:ea typeface="Calibri"/>
                <a:cs typeface="Calibri"/>
              </a:defRPr>
            </a:pPr>
            <a:r>
              <a:rPr sz="2025" b="1" dirty="0">
                <a:solidFill>
                  <a:srgbClr val="333333"/>
                </a:solidFill>
                <a:latin typeface="Calibri"/>
                <a:ea typeface="Calibri"/>
                <a:cs typeface="Calibri"/>
              </a:rPr>
              <a:t>Baseline: compiled kernel names</a:t>
            </a:r>
          </a:p>
        </p:txBody>
      </p:sp>
      <p:sp>
        <p:nvSpPr>
          <p:cNvPr id="7" name="矩形 6">
            <a:extLst>
              <a:ext uri="{FF2B5EF4-FFF2-40B4-BE49-F238E27FC236}">
                <a16:creationId xmlns:a16="http://schemas.microsoft.com/office/drawing/2014/main" id="{08AC5E9E-2C61-8E49-D394-6EB1DC6C28D7}"/>
              </a:ext>
            </a:extLst>
          </p:cNvPr>
          <p:cNvSpPr>
            <a:spLocks noGrp="1"/>
          </p:cNvSpPr>
          <p:nvPr/>
        </p:nvSpPr>
        <p:spPr>
          <a:xfrm>
            <a:off x="6334125" y="2905125"/>
            <a:ext cx="5334000" cy="342900"/>
          </a:xfrm>
          <a:prstGeom prst="rect">
            <a:avLst/>
          </a:prstGeom>
          <a:noFill/>
          <a:ln w="0">
            <a:noFill/>
          </a:ln>
        </p:spPr>
        <p:txBody>
          <a:bodyPr lIns="28575" tIns="0" rIns="28575" bIns="0" anchor="ctr">
            <a:noAutofit/>
          </a:bodyPr>
          <a:lstStyle/>
          <a:p>
            <a:pPr algn="l">
              <a:defRPr sz="2025" b="1">
                <a:solidFill>
                  <a:srgbClr val="3349A6"/>
                </a:solidFill>
                <a:latin typeface="Calibri"/>
                <a:ea typeface="Calibri"/>
                <a:cs typeface="Calibri"/>
              </a:defRPr>
            </a:pPr>
            <a:r>
              <a:rPr sz="2025" b="1">
                <a:solidFill>
                  <a:srgbClr val="3349A6"/>
                </a:solidFill>
                <a:latin typeface="Calibri"/>
                <a:ea typeface="Calibri"/>
                <a:cs typeface="Calibri"/>
              </a:rPr>
              <a:t>LMTracer: code locations and semantics</a:t>
            </a:r>
          </a:p>
        </p:txBody>
      </p:sp>
      <p:sp>
        <p:nvSpPr>
          <p:cNvPr id="10" name="矩形 9">
            <a:extLst>
              <a:ext uri="{FF2B5EF4-FFF2-40B4-BE49-F238E27FC236}">
                <a16:creationId xmlns:a16="http://schemas.microsoft.com/office/drawing/2014/main" id="{25EA5578-D933-99B1-6ACF-9C9D749927BC}"/>
              </a:ext>
            </a:extLst>
          </p:cNvPr>
          <p:cNvSpPr>
            <a:spLocks noGrp="1"/>
          </p:cNvSpPr>
          <p:nvPr/>
        </p:nvSpPr>
        <p:spPr>
          <a:xfrm>
            <a:off x="1000125" y="3457575"/>
            <a:ext cx="4524375" cy="571500"/>
          </a:xfrm>
          <a:prstGeom prst="rect">
            <a:avLst/>
          </a:prstGeom>
          <a:solidFill>
            <a:srgbClr val="F0F2F6"/>
          </a:solidFill>
          <a:ln w="0">
            <a:noFill/>
          </a:ln>
        </p:spPr>
        <p:txBody>
          <a:bodyPr/>
          <a:lstStyle/>
          <a:p>
            <a:endParaRPr lang="zh-CN" altLang="en-US"/>
          </a:p>
        </p:txBody>
      </p:sp>
      <p:sp>
        <p:nvSpPr>
          <p:cNvPr id="11" name="矩形 10">
            <a:extLst>
              <a:ext uri="{FF2B5EF4-FFF2-40B4-BE49-F238E27FC236}">
                <a16:creationId xmlns:a16="http://schemas.microsoft.com/office/drawing/2014/main" id="{A5D1B4FA-42A4-7095-DA35-A2976747108E}"/>
              </a:ext>
            </a:extLst>
          </p:cNvPr>
          <p:cNvSpPr>
            <a:spLocks noGrp="1"/>
          </p:cNvSpPr>
          <p:nvPr/>
        </p:nvSpPr>
        <p:spPr>
          <a:xfrm>
            <a:off x="1104900" y="3505200"/>
            <a:ext cx="4400550" cy="238125"/>
          </a:xfrm>
          <a:prstGeom prst="rect">
            <a:avLst/>
          </a:prstGeom>
          <a:noFill/>
          <a:ln w="0">
            <a:noFill/>
          </a:ln>
        </p:spPr>
        <p:txBody>
          <a:bodyPr lIns="28575" tIns="0" rIns="28575" bIns="0" anchor="ctr">
            <a:noAutofit/>
          </a:bodyPr>
          <a:lstStyle/>
          <a:p>
            <a:pPr algn="l">
              <a:defRPr sz="1575" b="0">
                <a:solidFill>
                  <a:srgbClr val="444444"/>
                </a:solidFill>
                <a:latin typeface="Calibri"/>
                <a:ea typeface="Calibri"/>
                <a:cs typeface="Calibri"/>
              </a:defRPr>
            </a:pPr>
            <a:r>
              <a:rPr sz="1575" b="0">
                <a:solidFill>
                  <a:srgbClr val="444444"/>
                </a:solidFill>
                <a:latin typeface="Calibri"/>
                <a:ea typeface="Calibri"/>
                <a:cs typeface="Calibri"/>
              </a:rPr>
              <a:t>triton_red_fused__to_copy_add_</a:t>
            </a:r>
          </a:p>
        </p:txBody>
      </p:sp>
      <p:sp>
        <p:nvSpPr>
          <p:cNvPr id="13" name="矩形 12">
            <a:extLst>
              <a:ext uri="{FF2B5EF4-FFF2-40B4-BE49-F238E27FC236}">
                <a16:creationId xmlns:a16="http://schemas.microsoft.com/office/drawing/2014/main" id="{2705B81A-EDBF-0825-68B2-3D1D106B02D7}"/>
              </a:ext>
            </a:extLst>
          </p:cNvPr>
          <p:cNvSpPr>
            <a:spLocks noGrp="1"/>
          </p:cNvSpPr>
          <p:nvPr/>
        </p:nvSpPr>
        <p:spPr>
          <a:xfrm>
            <a:off x="1104900" y="3743325"/>
            <a:ext cx="4400550" cy="238125"/>
          </a:xfrm>
          <a:prstGeom prst="rect">
            <a:avLst/>
          </a:prstGeom>
          <a:noFill/>
          <a:ln w="0">
            <a:noFill/>
          </a:ln>
        </p:spPr>
        <p:txBody>
          <a:bodyPr lIns="28575" tIns="0" rIns="28575" bIns="0" anchor="ctr">
            <a:noAutofit/>
          </a:bodyPr>
          <a:lstStyle/>
          <a:p>
            <a:pPr algn="l">
              <a:defRPr sz="1575" b="0">
                <a:solidFill>
                  <a:srgbClr val="444444"/>
                </a:solidFill>
                <a:latin typeface="Calibri"/>
                <a:ea typeface="Calibri"/>
                <a:cs typeface="Calibri"/>
              </a:defRPr>
            </a:pPr>
            <a:r>
              <a:rPr sz="1575" b="0">
                <a:solidFill>
                  <a:srgbClr val="444444"/>
                </a:solidFill>
                <a:latin typeface="Calibri"/>
                <a:ea typeface="Calibri"/>
                <a:cs typeface="Calibri"/>
              </a:rPr>
              <a:t>mean_mul_pow_rsqrt_0</a:t>
            </a:r>
          </a:p>
        </p:txBody>
      </p:sp>
      <p:sp>
        <p:nvSpPr>
          <p:cNvPr id="14" name="矩形 13">
            <a:extLst>
              <a:ext uri="{FF2B5EF4-FFF2-40B4-BE49-F238E27FC236}">
                <a16:creationId xmlns:a16="http://schemas.microsoft.com/office/drawing/2014/main" id="{473F1D9D-744B-EEBB-6036-1CA6BED3FAA7}"/>
              </a:ext>
            </a:extLst>
          </p:cNvPr>
          <p:cNvSpPr>
            <a:spLocks noGrp="1"/>
          </p:cNvSpPr>
          <p:nvPr/>
        </p:nvSpPr>
        <p:spPr>
          <a:xfrm>
            <a:off x="5619750" y="3743325"/>
            <a:ext cx="1905" cy="1905"/>
          </a:xfrm>
          <a:prstGeom prst="rect">
            <a:avLst/>
          </a:prstGeom>
          <a:noFill/>
          <a:ln w="0">
            <a:noFill/>
          </a:ln>
        </p:spPr>
        <p:txBody>
          <a:bodyPr/>
          <a:lstStyle/>
          <a:p>
            <a:endParaRPr lang="zh-CN" altLang="en-US"/>
          </a:p>
        </p:txBody>
      </p:sp>
      <p:sp>
        <p:nvSpPr>
          <p:cNvPr id="15" name="矩形 14">
            <a:extLst>
              <a:ext uri="{FF2B5EF4-FFF2-40B4-BE49-F238E27FC236}">
                <a16:creationId xmlns:a16="http://schemas.microsoft.com/office/drawing/2014/main" id="{C9A70935-F166-AF1A-A3A7-4D6962088B36}"/>
              </a:ext>
            </a:extLst>
          </p:cNvPr>
          <p:cNvSpPr>
            <a:spLocks noGrp="1"/>
          </p:cNvSpPr>
          <p:nvPr/>
        </p:nvSpPr>
        <p:spPr>
          <a:xfrm>
            <a:off x="6191250" y="3743325"/>
            <a:ext cx="1905" cy="1905"/>
          </a:xfrm>
          <a:prstGeom prst="rect">
            <a:avLst/>
          </a:prstGeom>
          <a:noFill/>
          <a:ln w="0">
            <a:noFill/>
          </a:ln>
        </p:spPr>
        <p:txBody>
          <a:bodyPr/>
          <a:lstStyle/>
          <a:p>
            <a:endParaRPr lang="zh-CN" altLang="en-US"/>
          </a:p>
        </p:txBody>
      </p:sp>
      <p:cxnSp>
        <p:nvCxnSpPr>
          <p:cNvPr id="17" name="直接箭头连接符 16">
            <a:extLst>
              <a:ext uri="{FF2B5EF4-FFF2-40B4-BE49-F238E27FC236}">
                <a16:creationId xmlns:a16="http://schemas.microsoft.com/office/drawing/2014/main" id="{A996C85B-FAD1-1649-FD2A-4B655D4268AA}"/>
              </a:ext>
            </a:extLst>
          </p:cNvPr>
          <p:cNvCxnSpPr>
            <a:stCxn id="14" idx="3"/>
            <a:endCxn id="15" idx="1"/>
          </p:cNvCxnSpPr>
          <p:nvPr/>
        </p:nvCxnSpPr>
        <p:spPr>
          <a:xfrm>
            <a:off x="5621655" y="3744278"/>
            <a:ext cx="569595" cy="0"/>
          </a:xfrm>
          <a:prstGeom prst="straightConnector1">
            <a:avLst/>
          </a:prstGeom>
          <a:ln w="19050">
            <a:solidFill>
              <a:srgbClr val="3349A6"/>
            </a:solidFill>
            <a:prstDash val="solid"/>
            <a:tailEnd type="triangle" w="med" len="med"/>
          </a:ln>
        </p:spPr>
      </p:cxnSp>
      <p:sp>
        <p:nvSpPr>
          <p:cNvPr id="18" name="矩形 17">
            <a:extLst>
              <a:ext uri="{FF2B5EF4-FFF2-40B4-BE49-F238E27FC236}">
                <a16:creationId xmlns:a16="http://schemas.microsoft.com/office/drawing/2014/main" id="{DA4354FC-ACAE-DFE9-413B-25B5E186E746}"/>
              </a:ext>
            </a:extLst>
          </p:cNvPr>
          <p:cNvSpPr>
            <a:spLocks noGrp="1"/>
          </p:cNvSpPr>
          <p:nvPr/>
        </p:nvSpPr>
        <p:spPr>
          <a:xfrm>
            <a:off x="6334125" y="3457575"/>
            <a:ext cx="5095875" cy="571500"/>
          </a:xfrm>
          <a:prstGeom prst="rect">
            <a:avLst/>
          </a:prstGeom>
          <a:solidFill>
            <a:srgbClr val="F0EDF8"/>
          </a:solidFill>
          <a:ln w="0">
            <a:noFill/>
          </a:ln>
        </p:spPr>
        <p:txBody>
          <a:bodyPr/>
          <a:lstStyle/>
          <a:p>
            <a:endParaRPr lang="zh-CN" altLang="en-US"/>
          </a:p>
        </p:txBody>
      </p:sp>
      <p:sp>
        <p:nvSpPr>
          <p:cNvPr id="19" name="矩形 18">
            <a:extLst>
              <a:ext uri="{FF2B5EF4-FFF2-40B4-BE49-F238E27FC236}">
                <a16:creationId xmlns:a16="http://schemas.microsoft.com/office/drawing/2014/main" id="{089B1757-AF83-BFEC-57F0-7798E4ABE7E7}"/>
              </a:ext>
            </a:extLst>
          </p:cNvPr>
          <p:cNvSpPr>
            <a:spLocks noGrp="1"/>
          </p:cNvSpPr>
          <p:nvPr/>
        </p:nvSpPr>
        <p:spPr>
          <a:xfrm>
            <a:off x="6448425" y="3476625"/>
            <a:ext cx="4857750" cy="276225"/>
          </a:xfrm>
          <a:prstGeom prst="rect">
            <a:avLst/>
          </a:prstGeom>
          <a:noFill/>
          <a:ln w="0">
            <a:noFill/>
          </a:ln>
        </p:spPr>
        <p:txBody>
          <a:bodyPr lIns="28575" tIns="0" rIns="28575" bIns="0" anchor="ctr">
            <a:noAutofit/>
          </a:bodyPr>
          <a:lstStyle/>
          <a:p>
            <a:pPr algn="l">
              <a:defRPr sz="1800" b="1">
                <a:solidFill>
                  <a:srgbClr val="3349A6"/>
                </a:solidFill>
                <a:latin typeface="Calibri"/>
                <a:ea typeface="Calibri"/>
                <a:cs typeface="Calibri"/>
              </a:defRPr>
            </a:pPr>
            <a:r>
              <a:rPr sz="1800" b="1">
                <a:solidFill>
                  <a:srgbClr val="3349A6"/>
                </a:solidFill>
                <a:latin typeface="Calibri"/>
                <a:ea typeface="Calibri"/>
                <a:cs typeface="Calibri"/>
              </a:rPr>
              <a:t>RMS normalization</a:t>
            </a:r>
          </a:p>
        </p:txBody>
      </p:sp>
      <p:sp>
        <p:nvSpPr>
          <p:cNvPr id="21" name="矩形 20">
            <a:extLst>
              <a:ext uri="{FF2B5EF4-FFF2-40B4-BE49-F238E27FC236}">
                <a16:creationId xmlns:a16="http://schemas.microsoft.com/office/drawing/2014/main" id="{5CE1EDA9-6060-917A-771C-7E2BDBF6DFED}"/>
              </a:ext>
            </a:extLst>
          </p:cNvPr>
          <p:cNvSpPr>
            <a:spLocks noGrp="1"/>
          </p:cNvSpPr>
          <p:nvPr/>
        </p:nvSpPr>
        <p:spPr>
          <a:xfrm>
            <a:off x="6448425" y="3762375"/>
            <a:ext cx="4857750" cy="238125"/>
          </a:xfrm>
          <a:prstGeom prst="rect">
            <a:avLst/>
          </a:prstGeom>
          <a:noFill/>
          <a:ln w="0">
            <a:noFill/>
          </a:ln>
        </p:spPr>
        <p:txBody>
          <a:bodyPr lIns="28575" tIns="0" rIns="28575" bIns="0" anchor="ctr">
            <a:noAutofit/>
          </a:bodyPr>
          <a:lstStyle/>
          <a:p>
            <a:pPr algn="l">
              <a:defRPr sz="1425" b="0">
                <a:solidFill>
                  <a:srgbClr val="555555"/>
                </a:solidFill>
                <a:latin typeface="Calibri"/>
                <a:ea typeface="Calibri"/>
                <a:cs typeface="Calibri"/>
              </a:defRPr>
            </a:pPr>
            <a:r>
              <a:rPr sz="1425" b="0">
                <a:solidFill>
                  <a:srgbClr val="555555"/>
                </a:solidFill>
                <a:latin typeface="Calibri"/>
                <a:ea typeface="Calibri"/>
                <a:cs typeface="Calibri"/>
              </a:rPr>
              <a:t>layernorm.py:127-148 (forward_native)</a:t>
            </a:r>
          </a:p>
        </p:txBody>
      </p:sp>
      <p:sp>
        <p:nvSpPr>
          <p:cNvPr id="22" name="矩形 21">
            <a:extLst>
              <a:ext uri="{FF2B5EF4-FFF2-40B4-BE49-F238E27FC236}">
                <a16:creationId xmlns:a16="http://schemas.microsoft.com/office/drawing/2014/main" id="{539F7C2E-ADE1-7E41-3D36-E225FAAF64D9}"/>
              </a:ext>
            </a:extLst>
          </p:cNvPr>
          <p:cNvSpPr>
            <a:spLocks noGrp="1"/>
          </p:cNvSpPr>
          <p:nvPr/>
        </p:nvSpPr>
        <p:spPr>
          <a:xfrm>
            <a:off x="1000125" y="4143375"/>
            <a:ext cx="4524375" cy="571500"/>
          </a:xfrm>
          <a:prstGeom prst="rect">
            <a:avLst/>
          </a:prstGeom>
          <a:solidFill>
            <a:srgbClr val="F0F2F6"/>
          </a:solidFill>
          <a:ln w="0">
            <a:noFill/>
          </a:ln>
        </p:spPr>
        <p:txBody>
          <a:bodyPr/>
          <a:lstStyle/>
          <a:p>
            <a:endParaRPr lang="zh-CN" altLang="en-US"/>
          </a:p>
        </p:txBody>
      </p:sp>
      <p:sp>
        <p:nvSpPr>
          <p:cNvPr id="23" name="矩形 22">
            <a:extLst>
              <a:ext uri="{FF2B5EF4-FFF2-40B4-BE49-F238E27FC236}">
                <a16:creationId xmlns:a16="http://schemas.microsoft.com/office/drawing/2014/main" id="{C519FA7A-E88E-9D00-882C-156619201ACC}"/>
              </a:ext>
            </a:extLst>
          </p:cNvPr>
          <p:cNvSpPr>
            <a:spLocks noGrp="1"/>
          </p:cNvSpPr>
          <p:nvPr/>
        </p:nvSpPr>
        <p:spPr>
          <a:xfrm>
            <a:off x="1104900" y="4191000"/>
            <a:ext cx="4400550" cy="238125"/>
          </a:xfrm>
          <a:prstGeom prst="rect">
            <a:avLst/>
          </a:prstGeom>
          <a:noFill/>
          <a:ln w="0">
            <a:noFill/>
          </a:ln>
        </p:spPr>
        <p:txBody>
          <a:bodyPr lIns="28575" tIns="0" rIns="28575" bIns="0" anchor="ctr">
            <a:noAutofit/>
          </a:bodyPr>
          <a:lstStyle/>
          <a:p>
            <a:pPr algn="l">
              <a:defRPr sz="1575" b="0">
                <a:solidFill>
                  <a:srgbClr val="444444"/>
                </a:solidFill>
                <a:latin typeface="Calibri"/>
                <a:ea typeface="Calibri"/>
                <a:cs typeface="Calibri"/>
              </a:defRPr>
            </a:pPr>
            <a:r>
              <a:rPr sz="1575" b="0">
                <a:solidFill>
                  <a:srgbClr val="444444"/>
                </a:solidFill>
                <a:latin typeface="Calibri"/>
                <a:ea typeface="Calibri"/>
                <a:cs typeface="Calibri"/>
              </a:rPr>
              <a:t>ampere_bf16_s1688gemm_bf16_</a:t>
            </a:r>
          </a:p>
        </p:txBody>
      </p:sp>
      <p:sp>
        <p:nvSpPr>
          <p:cNvPr id="25" name="矩形 24">
            <a:extLst>
              <a:ext uri="{FF2B5EF4-FFF2-40B4-BE49-F238E27FC236}">
                <a16:creationId xmlns:a16="http://schemas.microsoft.com/office/drawing/2014/main" id="{E1A6E49F-E557-F10D-3387-EB57E4BF9189}"/>
              </a:ext>
            </a:extLst>
          </p:cNvPr>
          <p:cNvSpPr>
            <a:spLocks noGrp="1"/>
          </p:cNvSpPr>
          <p:nvPr/>
        </p:nvSpPr>
        <p:spPr>
          <a:xfrm>
            <a:off x="1104900" y="4429125"/>
            <a:ext cx="4400550" cy="238125"/>
          </a:xfrm>
          <a:prstGeom prst="rect">
            <a:avLst/>
          </a:prstGeom>
          <a:noFill/>
          <a:ln w="0">
            <a:noFill/>
          </a:ln>
        </p:spPr>
        <p:txBody>
          <a:bodyPr lIns="28575" tIns="0" rIns="28575" bIns="0" anchor="ctr">
            <a:noAutofit/>
          </a:bodyPr>
          <a:lstStyle/>
          <a:p>
            <a:pPr algn="l">
              <a:defRPr sz="1575" b="0">
                <a:solidFill>
                  <a:srgbClr val="444444"/>
                </a:solidFill>
                <a:latin typeface="Calibri"/>
                <a:ea typeface="Calibri"/>
                <a:cs typeface="Calibri"/>
              </a:defRPr>
            </a:pPr>
            <a:r>
              <a:rPr sz="1575" b="0">
                <a:solidFill>
                  <a:srgbClr val="444444"/>
                </a:solidFill>
                <a:latin typeface="Calibri"/>
                <a:ea typeface="Calibri"/>
                <a:cs typeface="Calibri"/>
              </a:rPr>
              <a:t>128x64_sliced1x2_ldg8_f2f_tn</a:t>
            </a:r>
          </a:p>
        </p:txBody>
      </p:sp>
      <p:sp>
        <p:nvSpPr>
          <p:cNvPr id="26" name="矩形 25">
            <a:extLst>
              <a:ext uri="{FF2B5EF4-FFF2-40B4-BE49-F238E27FC236}">
                <a16:creationId xmlns:a16="http://schemas.microsoft.com/office/drawing/2014/main" id="{C179F847-62F7-12D1-B13B-BD6A4442CFEF}"/>
              </a:ext>
            </a:extLst>
          </p:cNvPr>
          <p:cNvSpPr>
            <a:spLocks noGrp="1"/>
          </p:cNvSpPr>
          <p:nvPr/>
        </p:nvSpPr>
        <p:spPr>
          <a:xfrm>
            <a:off x="5619750" y="4429125"/>
            <a:ext cx="1905" cy="1905"/>
          </a:xfrm>
          <a:prstGeom prst="rect">
            <a:avLst/>
          </a:prstGeom>
          <a:noFill/>
          <a:ln w="0">
            <a:noFill/>
          </a:ln>
        </p:spPr>
        <p:txBody>
          <a:bodyPr/>
          <a:lstStyle/>
          <a:p>
            <a:endParaRPr lang="zh-CN" altLang="en-US"/>
          </a:p>
        </p:txBody>
      </p:sp>
      <p:sp>
        <p:nvSpPr>
          <p:cNvPr id="27" name="矩形 26">
            <a:extLst>
              <a:ext uri="{FF2B5EF4-FFF2-40B4-BE49-F238E27FC236}">
                <a16:creationId xmlns:a16="http://schemas.microsoft.com/office/drawing/2014/main" id="{6B90CA18-843F-38E2-6F08-3AC1B6E76856}"/>
              </a:ext>
            </a:extLst>
          </p:cNvPr>
          <p:cNvSpPr>
            <a:spLocks noGrp="1"/>
          </p:cNvSpPr>
          <p:nvPr/>
        </p:nvSpPr>
        <p:spPr>
          <a:xfrm>
            <a:off x="6191250" y="4429125"/>
            <a:ext cx="1905" cy="1905"/>
          </a:xfrm>
          <a:prstGeom prst="rect">
            <a:avLst/>
          </a:prstGeom>
          <a:noFill/>
          <a:ln w="0">
            <a:noFill/>
          </a:ln>
        </p:spPr>
        <p:txBody>
          <a:bodyPr/>
          <a:lstStyle/>
          <a:p>
            <a:endParaRPr lang="zh-CN" altLang="en-US"/>
          </a:p>
        </p:txBody>
      </p:sp>
      <p:cxnSp>
        <p:nvCxnSpPr>
          <p:cNvPr id="29" name="直接箭头连接符 28">
            <a:extLst>
              <a:ext uri="{FF2B5EF4-FFF2-40B4-BE49-F238E27FC236}">
                <a16:creationId xmlns:a16="http://schemas.microsoft.com/office/drawing/2014/main" id="{A22908D4-29AB-1418-F1ED-0D326699EFDD}"/>
              </a:ext>
            </a:extLst>
          </p:cNvPr>
          <p:cNvCxnSpPr>
            <a:stCxn id="26" idx="3"/>
            <a:endCxn id="27" idx="1"/>
          </p:cNvCxnSpPr>
          <p:nvPr/>
        </p:nvCxnSpPr>
        <p:spPr>
          <a:xfrm>
            <a:off x="5621655" y="4430078"/>
            <a:ext cx="569595" cy="0"/>
          </a:xfrm>
          <a:prstGeom prst="straightConnector1">
            <a:avLst/>
          </a:prstGeom>
          <a:ln w="19050">
            <a:solidFill>
              <a:srgbClr val="3349A6"/>
            </a:solidFill>
            <a:prstDash val="solid"/>
            <a:tailEnd type="triangle" w="med" len="med"/>
          </a:ln>
        </p:spPr>
      </p:cxnSp>
      <p:sp>
        <p:nvSpPr>
          <p:cNvPr id="30" name="矩形 29">
            <a:extLst>
              <a:ext uri="{FF2B5EF4-FFF2-40B4-BE49-F238E27FC236}">
                <a16:creationId xmlns:a16="http://schemas.microsoft.com/office/drawing/2014/main" id="{FBBB0A4D-018A-FCF8-6FD2-1FB5464619A0}"/>
              </a:ext>
            </a:extLst>
          </p:cNvPr>
          <p:cNvSpPr>
            <a:spLocks noGrp="1"/>
          </p:cNvSpPr>
          <p:nvPr/>
        </p:nvSpPr>
        <p:spPr>
          <a:xfrm>
            <a:off x="6334125" y="4143375"/>
            <a:ext cx="5095875" cy="571500"/>
          </a:xfrm>
          <a:prstGeom prst="rect">
            <a:avLst/>
          </a:prstGeom>
          <a:solidFill>
            <a:srgbClr val="EEF4FB"/>
          </a:solidFill>
          <a:ln w="0">
            <a:noFill/>
          </a:ln>
        </p:spPr>
        <p:txBody>
          <a:bodyPr/>
          <a:lstStyle/>
          <a:p>
            <a:endParaRPr lang="zh-CN" altLang="en-US"/>
          </a:p>
        </p:txBody>
      </p:sp>
      <p:sp>
        <p:nvSpPr>
          <p:cNvPr id="31" name="矩形 30">
            <a:extLst>
              <a:ext uri="{FF2B5EF4-FFF2-40B4-BE49-F238E27FC236}">
                <a16:creationId xmlns:a16="http://schemas.microsoft.com/office/drawing/2014/main" id="{7043E0E0-1170-666C-A7B2-523746083A07}"/>
              </a:ext>
            </a:extLst>
          </p:cNvPr>
          <p:cNvSpPr>
            <a:spLocks noGrp="1"/>
          </p:cNvSpPr>
          <p:nvPr/>
        </p:nvSpPr>
        <p:spPr>
          <a:xfrm>
            <a:off x="6448425" y="4162425"/>
            <a:ext cx="4857750" cy="276225"/>
          </a:xfrm>
          <a:prstGeom prst="rect">
            <a:avLst/>
          </a:prstGeom>
          <a:noFill/>
          <a:ln w="0">
            <a:noFill/>
          </a:ln>
        </p:spPr>
        <p:txBody>
          <a:bodyPr lIns="28575" tIns="0" rIns="28575" bIns="0" anchor="ctr">
            <a:noAutofit/>
          </a:bodyPr>
          <a:lstStyle/>
          <a:p>
            <a:pPr algn="l">
              <a:defRPr sz="1800" b="1">
                <a:solidFill>
                  <a:srgbClr val="3349A6"/>
                </a:solidFill>
                <a:latin typeface="Calibri"/>
                <a:ea typeface="Calibri"/>
                <a:cs typeface="Calibri"/>
              </a:defRPr>
            </a:pPr>
            <a:r>
              <a:rPr sz="1800" b="1">
                <a:solidFill>
                  <a:srgbClr val="3349A6"/>
                </a:solidFill>
                <a:latin typeface="Calibri"/>
                <a:ea typeface="Calibri"/>
                <a:cs typeface="Calibri"/>
              </a:rPr>
              <a:t>MLP up projection</a:t>
            </a:r>
          </a:p>
        </p:txBody>
      </p:sp>
      <p:sp>
        <p:nvSpPr>
          <p:cNvPr id="33" name="矩形 32">
            <a:extLst>
              <a:ext uri="{FF2B5EF4-FFF2-40B4-BE49-F238E27FC236}">
                <a16:creationId xmlns:a16="http://schemas.microsoft.com/office/drawing/2014/main" id="{A5EF810B-A364-702F-C382-E83A9015269E}"/>
              </a:ext>
            </a:extLst>
          </p:cNvPr>
          <p:cNvSpPr>
            <a:spLocks noGrp="1"/>
          </p:cNvSpPr>
          <p:nvPr/>
        </p:nvSpPr>
        <p:spPr>
          <a:xfrm>
            <a:off x="6448425" y="4448175"/>
            <a:ext cx="4857750" cy="238125"/>
          </a:xfrm>
          <a:prstGeom prst="rect">
            <a:avLst/>
          </a:prstGeom>
          <a:noFill/>
          <a:ln w="0">
            <a:noFill/>
          </a:ln>
        </p:spPr>
        <p:txBody>
          <a:bodyPr lIns="28575" tIns="0" rIns="28575" bIns="0" anchor="ctr">
            <a:noAutofit/>
          </a:bodyPr>
          <a:lstStyle/>
          <a:p>
            <a:pPr algn="l">
              <a:defRPr sz="1425" b="0">
                <a:solidFill>
                  <a:srgbClr val="555555"/>
                </a:solidFill>
                <a:latin typeface="Calibri"/>
                <a:ea typeface="Calibri"/>
                <a:cs typeface="Calibri"/>
              </a:defRPr>
            </a:pPr>
            <a:r>
              <a:rPr sz="1425" b="0">
                <a:solidFill>
                  <a:srgbClr val="555555"/>
                </a:solidFill>
                <a:latin typeface="Calibri"/>
                <a:ea typeface="Calibri"/>
                <a:cs typeface="Calibri"/>
              </a:rPr>
              <a:t>utils.py:70 (default_unquantized_gemm)</a:t>
            </a:r>
          </a:p>
        </p:txBody>
      </p:sp>
      <p:sp>
        <p:nvSpPr>
          <p:cNvPr id="34" name="矩形 33">
            <a:extLst>
              <a:ext uri="{FF2B5EF4-FFF2-40B4-BE49-F238E27FC236}">
                <a16:creationId xmlns:a16="http://schemas.microsoft.com/office/drawing/2014/main" id="{67DBB79C-1C39-7D76-507C-1529FB710523}"/>
              </a:ext>
            </a:extLst>
          </p:cNvPr>
          <p:cNvSpPr>
            <a:spLocks noGrp="1"/>
          </p:cNvSpPr>
          <p:nvPr/>
        </p:nvSpPr>
        <p:spPr>
          <a:xfrm>
            <a:off x="1000125" y="4829175"/>
            <a:ext cx="4524375" cy="571500"/>
          </a:xfrm>
          <a:prstGeom prst="rect">
            <a:avLst/>
          </a:prstGeom>
          <a:solidFill>
            <a:srgbClr val="F0F2F6"/>
          </a:solidFill>
          <a:ln w="0">
            <a:noFill/>
          </a:ln>
        </p:spPr>
        <p:txBody>
          <a:bodyPr/>
          <a:lstStyle/>
          <a:p>
            <a:endParaRPr lang="zh-CN" altLang="en-US"/>
          </a:p>
        </p:txBody>
      </p:sp>
      <p:sp>
        <p:nvSpPr>
          <p:cNvPr id="35" name="矩形 34">
            <a:extLst>
              <a:ext uri="{FF2B5EF4-FFF2-40B4-BE49-F238E27FC236}">
                <a16:creationId xmlns:a16="http://schemas.microsoft.com/office/drawing/2014/main" id="{19F414C0-A19F-D2ED-A825-8DEE8D568D95}"/>
              </a:ext>
            </a:extLst>
          </p:cNvPr>
          <p:cNvSpPr>
            <a:spLocks noGrp="1"/>
          </p:cNvSpPr>
          <p:nvPr/>
        </p:nvSpPr>
        <p:spPr>
          <a:xfrm>
            <a:off x="1104900" y="4876800"/>
            <a:ext cx="4400550" cy="238125"/>
          </a:xfrm>
          <a:prstGeom prst="rect">
            <a:avLst/>
          </a:prstGeom>
          <a:noFill/>
          <a:ln w="0">
            <a:noFill/>
          </a:ln>
        </p:spPr>
        <p:txBody>
          <a:bodyPr lIns="28575" tIns="0" rIns="28575" bIns="0" anchor="ctr">
            <a:noAutofit/>
          </a:bodyPr>
          <a:lstStyle/>
          <a:p>
            <a:pPr algn="l">
              <a:defRPr sz="1575" b="0">
                <a:solidFill>
                  <a:srgbClr val="444444"/>
                </a:solidFill>
                <a:latin typeface="Calibri"/>
                <a:ea typeface="Calibri"/>
                <a:cs typeface="Calibri"/>
              </a:defRPr>
            </a:pPr>
            <a:r>
              <a:rPr sz="1575" b="0">
                <a:solidFill>
                  <a:srgbClr val="444444"/>
                </a:solidFill>
                <a:latin typeface="Calibri"/>
                <a:ea typeface="Calibri"/>
                <a:cs typeface="Calibri"/>
              </a:rPr>
              <a:t>triton_poi_fused_mul_silu_1</a:t>
            </a:r>
          </a:p>
        </p:txBody>
      </p:sp>
      <p:sp>
        <p:nvSpPr>
          <p:cNvPr id="37" name="矩形 36">
            <a:extLst>
              <a:ext uri="{FF2B5EF4-FFF2-40B4-BE49-F238E27FC236}">
                <a16:creationId xmlns:a16="http://schemas.microsoft.com/office/drawing/2014/main" id="{B6A88654-942D-F0BF-0835-22BE73A30BA7}"/>
              </a:ext>
            </a:extLst>
          </p:cNvPr>
          <p:cNvSpPr>
            <a:spLocks noGrp="1"/>
          </p:cNvSpPr>
          <p:nvPr/>
        </p:nvSpPr>
        <p:spPr>
          <a:xfrm>
            <a:off x="1104900" y="5114925"/>
            <a:ext cx="4400550" cy="238125"/>
          </a:xfrm>
          <a:prstGeom prst="rect">
            <a:avLst/>
          </a:prstGeom>
          <a:noFill/>
          <a:ln w="0">
            <a:noFill/>
          </a:ln>
        </p:spPr>
        <p:txBody>
          <a:bodyPr/>
          <a:lstStyle/>
          <a:p>
            <a:endParaRPr/>
          </a:p>
        </p:txBody>
      </p:sp>
      <p:sp>
        <p:nvSpPr>
          <p:cNvPr id="38" name="矩形 37">
            <a:extLst>
              <a:ext uri="{FF2B5EF4-FFF2-40B4-BE49-F238E27FC236}">
                <a16:creationId xmlns:a16="http://schemas.microsoft.com/office/drawing/2014/main" id="{089AA585-FB99-4F4E-DA50-1D61D4E13A93}"/>
              </a:ext>
            </a:extLst>
          </p:cNvPr>
          <p:cNvSpPr>
            <a:spLocks noGrp="1"/>
          </p:cNvSpPr>
          <p:nvPr/>
        </p:nvSpPr>
        <p:spPr>
          <a:xfrm>
            <a:off x="5619750" y="5114925"/>
            <a:ext cx="1905" cy="1905"/>
          </a:xfrm>
          <a:prstGeom prst="rect">
            <a:avLst/>
          </a:prstGeom>
          <a:noFill/>
          <a:ln w="0">
            <a:noFill/>
          </a:ln>
        </p:spPr>
        <p:txBody>
          <a:bodyPr/>
          <a:lstStyle/>
          <a:p>
            <a:endParaRPr lang="zh-CN" altLang="en-US"/>
          </a:p>
        </p:txBody>
      </p:sp>
      <p:sp>
        <p:nvSpPr>
          <p:cNvPr id="39" name="矩形 38">
            <a:extLst>
              <a:ext uri="{FF2B5EF4-FFF2-40B4-BE49-F238E27FC236}">
                <a16:creationId xmlns:a16="http://schemas.microsoft.com/office/drawing/2014/main" id="{3198A120-4D4B-B991-5C0F-C9A5A13B6735}"/>
              </a:ext>
            </a:extLst>
          </p:cNvPr>
          <p:cNvSpPr>
            <a:spLocks noGrp="1"/>
          </p:cNvSpPr>
          <p:nvPr/>
        </p:nvSpPr>
        <p:spPr>
          <a:xfrm>
            <a:off x="6191250" y="5114925"/>
            <a:ext cx="1905" cy="1905"/>
          </a:xfrm>
          <a:prstGeom prst="rect">
            <a:avLst/>
          </a:prstGeom>
          <a:noFill/>
          <a:ln w="0">
            <a:noFill/>
          </a:ln>
        </p:spPr>
        <p:txBody>
          <a:bodyPr/>
          <a:lstStyle/>
          <a:p>
            <a:endParaRPr lang="zh-CN" altLang="en-US"/>
          </a:p>
        </p:txBody>
      </p:sp>
      <p:cxnSp>
        <p:nvCxnSpPr>
          <p:cNvPr id="41" name="直接箭头连接符 40">
            <a:extLst>
              <a:ext uri="{FF2B5EF4-FFF2-40B4-BE49-F238E27FC236}">
                <a16:creationId xmlns:a16="http://schemas.microsoft.com/office/drawing/2014/main" id="{A152D7F9-2DCD-1C4C-996B-27E8007B311D}"/>
              </a:ext>
            </a:extLst>
          </p:cNvPr>
          <p:cNvCxnSpPr>
            <a:stCxn id="38" idx="3"/>
            <a:endCxn id="39" idx="1"/>
          </p:cNvCxnSpPr>
          <p:nvPr/>
        </p:nvCxnSpPr>
        <p:spPr>
          <a:xfrm>
            <a:off x="5621655" y="5115878"/>
            <a:ext cx="569595" cy="0"/>
          </a:xfrm>
          <a:prstGeom prst="straightConnector1">
            <a:avLst/>
          </a:prstGeom>
          <a:ln w="19050">
            <a:solidFill>
              <a:srgbClr val="3349A6"/>
            </a:solidFill>
            <a:prstDash val="solid"/>
            <a:tailEnd type="triangle" w="med" len="med"/>
          </a:ln>
        </p:spPr>
      </p:cxnSp>
      <p:sp>
        <p:nvSpPr>
          <p:cNvPr id="42" name="矩形 41">
            <a:extLst>
              <a:ext uri="{FF2B5EF4-FFF2-40B4-BE49-F238E27FC236}">
                <a16:creationId xmlns:a16="http://schemas.microsoft.com/office/drawing/2014/main" id="{07FCC8F0-D207-2268-381B-3557AB3357D1}"/>
              </a:ext>
            </a:extLst>
          </p:cNvPr>
          <p:cNvSpPr>
            <a:spLocks noGrp="1"/>
          </p:cNvSpPr>
          <p:nvPr/>
        </p:nvSpPr>
        <p:spPr>
          <a:xfrm>
            <a:off x="6334125" y="4829175"/>
            <a:ext cx="5095875" cy="571500"/>
          </a:xfrm>
          <a:prstGeom prst="rect">
            <a:avLst/>
          </a:prstGeom>
          <a:solidFill>
            <a:srgbClr val="F0EDF8"/>
          </a:solidFill>
          <a:ln w="0">
            <a:noFill/>
          </a:ln>
        </p:spPr>
        <p:txBody>
          <a:bodyPr/>
          <a:lstStyle/>
          <a:p>
            <a:endParaRPr lang="zh-CN" altLang="en-US"/>
          </a:p>
        </p:txBody>
      </p:sp>
      <p:sp>
        <p:nvSpPr>
          <p:cNvPr id="43" name="矩形 42">
            <a:extLst>
              <a:ext uri="{FF2B5EF4-FFF2-40B4-BE49-F238E27FC236}">
                <a16:creationId xmlns:a16="http://schemas.microsoft.com/office/drawing/2014/main" id="{53558950-BAC6-3D72-E28D-BD5D3F160DB6}"/>
              </a:ext>
            </a:extLst>
          </p:cNvPr>
          <p:cNvSpPr>
            <a:spLocks noGrp="1"/>
          </p:cNvSpPr>
          <p:nvPr/>
        </p:nvSpPr>
        <p:spPr>
          <a:xfrm>
            <a:off x="6448425" y="4848225"/>
            <a:ext cx="4857750" cy="276225"/>
          </a:xfrm>
          <a:prstGeom prst="rect">
            <a:avLst/>
          </a:prstGeom>
          <a:noFill/>
          <a:ln w="0">
            <a:noFill/>
          </a:ln>
        </p:spPr>
        <p:txBody>
          <a:bodyPr lIns="28575" tIns="0" rIns="28575" bIns="0" anchor="ctr">
            <a:noAutofit/>
          </a:bodyPr>
          <a:lstStyle/>
          <a:p>
            <a:pPr algn="l">
              <a:defRPr sz="1800" b="1">
                <a:solidFill>
                  <a:srgbClr val="3349A6"/>
                </a:solidFill>
                <a:latin typeface="Calibri"/>
                <a:ea typeface="Calibri"/>
                <a:cs typeface="Calibri"/>
              </a:defRPr>
            </a:pPr>
            <a:r>
              <a:rPr sz="1800" b="1">
                <a:solidFill>
                  <a:srgbClr val="3349A6"/>
                </a:solidFill>
                <a:latin typeface="Calibri"/>
                <a:ea typeface="Calibri"/>
                <a:cs typeface="Calibri"/>
              </a:rPr>
              <a:t>SiLU activation</a:t>
            </a:r>
          </a:p>
        </p:txBody>
      </p:sp>
      <p:sp>
        <p:nvSpPr>
          <p:cNvPr id="45" name="矩形 44">
            <a:extLst>
              <a:ext uri="{FF2B5EF4-FFF2-40B4-BE49-F238E27FC236}">
                <a16:creationId xmlns:a16="http://schemas.microsoft.com/office/drawing/2014/main" id="{70C45886-6B1C-C133-CF85-E93F400558C5}"/>
              </a:ext>
            </a:extLst>
          </p:cNvPr>
          <p:cNvSpPr>
            <a:spLocks noGrp="1"/>
          </p:cNvSpPr>
          <p:nvPr/>
        </p:nvSpPr>
        <p:spPr>
          <a:xfrm>
            <a:off x="6448425" y="5133975"/>
            <a:ext cx="4857750" cy="238125"/>
          </a:xfrm>
          <a:prstGeom prst="rect">
            <a:avLst/>
          </a:prstGeom>
          <a:noFill/>
          <a:ln w="0">
            <a:noFill/>
          </a:ln>
        </p:spPr>
        <p:txBody>
          <a:bodyPr lIns="28575" tIns="0" rIns="28575" bIns="0" anchor="ctr">
            <a:noAutofit/>
          </a:bodyPr>
          <a:lstStyle/>
          <a:p>
            <a:pPr algn="l">
              <a:defRPr sz="1425" b="0">
                <a:solidFill>
                  <a:srgbClr val="555555"/>
                </a:solidFill>
                <a:latin typeface="Calibri"/>
                <a:ea typeface="Calibri"/>
                <a:cs typeface="Calibri"/>
              </a:defRPr>
            </a:pPr>
            <a:r>
              <a:rPr sz="1425" b="0">
                <a:solidFill>
                  <a:srgbClr val="555555"/>
                </a:solidFill>
                <a:latin typeface="Calibri"/>
                <a:ea typeface="Calibri"/>
                <a:cs typeface="Calibri"/>
              </a:rPr>
              <a:t>activation.py:77 (forward_native)</a:t>
            </a:r>
          </a:p>
        </p:txBody>
      </p:sp>
      <p:sp>
        <p:nvSpPr>
          <p:cNvPr id="46" name="矩形 45">
            <a:extLst>
              <a:ext uri="{FF2B5EF4-FFF2-40B4-BE49-F238E27FC236}">
                <a16:creationId xmlns:a16="http://schemas.microsoft.com/office/drawing/2014/main" id="{0EC8FCFB-A61D-3655-71E9-0EC654998798}"/>
              </a:ext>
            </a:extLst>
          </p:cNvPr>
          <p:cNvSpPr>
            <a:spLocks noGrp="1"/>
          </p:cNvSpPr>
          <p:nvPr/>
        </p:nvSpPr>
        <p:spPr>
          <a:xfrm>
            <a:off x="1000125" y="5514975"/>
            <a:ext cx="4524375" cy="571500"/>
          </a:xfrm>
          <a:prstGeom prst="rect">
            <a:avLst/>
          </a:prstGeom>
          <a:solidFill>
            <a:srgbClr val="F0F2F6"/>
          </a:solidFill>
          <a:ln w="0">
            <a:noFill/>
          </a:ln>
        </p:spPr>
        <p:txBody>
          <a:bodyPr/>
          <a:lstStyle/>
          <a:p>
            <a:endParaRPr lang="zh-CN" altLang="en-US"/>
          </a:p>
        </p:txBody>
      </p:sp>
      <p:sp>
        <p:nvSpPr>
          <p:cNvPr id="47" name="矩形 46">
            <a:extLst>
              <a:ext uri="{FF2B5EF4-FFF2-40B4-BE49-F238E27FC236}">
                <a16:creationId xmlns:a16="http://schemas.microsoft.com/office/drawing/2014/main" id="{6CEA0316-D151-8F7A-36A1-1C2E55E834C1}"/>
              </a:ext>
            </a:extLst>
          </p:cNvPr>
          <p:cNvSpPr>
            <a:spLocks noGrp="1"/>
          </p:cNvSpPr>
          <p:nvPr/>
        </p:nvSpPr>
        <p:spPr>
          <a:xfrm>
            <a:off x="1104900" y="5562600"/>
            <a:ext cx="4400550" cy="238125"/>
          </a:xfrm>
          <a:prstGeom prst="rect">
            <a:avLst/>
          </a:prstGeom>
          <a:noFill/>
          <a:ln w="0">
            <a:noFill/>
          </a:ln>
        </p:spPr>
        <p:txBody>
          <a:bodyPr lIns="28575" tIns="0" rIns="28575" bIns="0" anchor="ctr">
            <a:noAutofit/>
          </a:bodyPr>
          <a:lstStyle/>
          <a:p>
            <a:pPr algn="l">
              <a:defRPr sz="1575" b="0">
                <a:solidFill>
                  <a:srgbClr val="444444"/>
                </a:solidFill>
                <a:latin typeface="Calibri"/>
                <a:ea typeface="Calibri"/>
                <a:cs typeface="Calibri"/>
              </a:defRPr>
            </a:pPr>
            <a:r>
              <a:rPr sz="1575" b="0">
                <a:solidFill>
                  <a:srgbClr val="444444"/>
                </a:solidFill>
                <a:latin typeface="Calibri"/>
                <a:ea typeface="Calibri"/>
                <a:cs typeface="Calibri"/>
              </a:rPr>
              <a:t>ampere_bf16_s1688gemm_bf16_</a:t>
            </a:r>
          </a:p>
        </p:txBody>
      </p:sp>
      <p:sp>
        <p:nvSpPr>
          <p:cNvPr id="49" name="矩形 48">
            <a:extLst>
              <a:ext uri="{FF2B5EF4-FFF2-40B4-BE49-F238E27FC236}">
                <a16:creationId xmlns:a16="http://schemas.microsoft.com/office/drawing/2014/main" id="{34D18F42-B17D-31C8-D41E-7EB263871A09}"/>
              </a:ext>
            </a:extLst>
          </p:cNvPr>
          <p:cNvSpPr>
            <a:spLocks noGrp="1"/>
          </p:cNvSpPr>
          <p:nvPr/>
        </p:nvSpPr>
        <p:spPr>
          <a:xfrm>
            <a:off x="1104900" y="5800725"/>
            <a:ext cx="4400550" cy="238125"/>
          </a:xfrm>
          <a:prstGeom prst="rect">
            <a:avLst/>
          </a:prstGeom>
          <a:noFill/>
          <a:ln w="0">
            <a:noFill/>
          </a:ln>
        </p:spPr>
        <p:txBody>
          <a:bodyPr lIns="28575" tIns="0" rIns="28575" bIns="0" anchor="ctr">
            <a:noAutofit/>
          </a:bodyPr>
          <a:lstStyle/>
          <a:p>
            <a:pPr algn="l">
              <a:defRPr sz="1575" b="0">
                <a:solidFill>
                  <a:srgbClr val="444444"/>
                </a:solidFill>
                <a:latin typeface="Calibri"/>
                <a:ea typeface="Calibri"/>
                <a:cs typeface="Calibri"/>
              </a:defRPr>
            </a:pPr>
            <a:r>
              <a:rPr sz="1575" b="0">
                <a:solidFill>
                  <a:srgbClr val="444444"/>
                </a:solidFill>
                <a:latin typeface="Calibri"/>
                <a:ea typeface="Calibri"/>
                <a:cs typeface="Calibri"/>
              </a:rPr>
              <a:t>128x64_sliced1x2_ldg8_f2f_tn</a:t>
            </a:r>
          </a:p>
        </p:txBody>
      </p:sp>
      <p:sp>
        <p:nvSpPr>
          <p:cNvPr id="50" name="矩形 49">
            <a:extLst>
              <a:ext uri="{FF2B5EF4-FFF2-40B4-BE49-F238E27FC236}">
                <a16:creationId xmlns:a16="http://schemas.microsoft.com/office/drawing/2014/main" id="{051E98D1-77AE-E967-ADED-325FBFD285A8}"/>
              </a:ext>
            </a:extLst>
          </p:cNvPr>
          <p:cNvSpPr>
            <a:spLocks noGrp="1"/>
          </p:cNvSpPr>
          <p:nvPr/>
        </p:nvSpPr>
        <p:spPr>
          <a:xfrm>
            <a:off x="5619750" y="5800725"/>
            <a:ext cx="1905" cy="1905"/>
          </a:xfrm>
          <a:prstGeom prst="rect">
            <a:avLst/>
          </a:prstGeom>
          <a:noFill/>
          <a:ln w="0">
            <a:noFill/>
          </a:ln>
        </p:spPr>
        <p:txBody>
          <a:bodyPr/>
          <a:lstStyle/>
          <a:p>
            <a:endParaRPr lang="zh-CN" altLang="en-US"/>
          </a:p>
        </p:txBody>
      </p:sp>
      <p:sp>
        <p:nvSpPr>
          <p:cNvPr id="51" name="矩形 50">
            <a:extLst>
              <a:ext uri="{FF2B5EF4-FFF2-40B4-BE49-F238E27FC236}">
                <a16:creationId xmlns:a16="http://schemas.microsoft.com/office/drawing/2014/main" id="{65545CC5-E998-7A25-5F74-1CC2A326AAC9}"/>
              </a:ext>
            </a:extLst>
          </p:cNvPr>
          <p:cNvSpPr>
            <a:spLocks noGrp="1"/>
          </p:cNvSpPr>
          <p:nvPr/>
        </p:nvSpPr>
        <p:spPr>
          <a:xfrm>
            <a:off x="6191250" y="5800725"/>
            <a:ext cx="1905" cy="1905"/>
          </a:xfrm>
          <a:prstGeom prst="rect">
            <a:avLst/>
          </a:prstGeom>
          <a:noFill/>
          <a:ln w="0">
            <a:noFill/>
          </a:ln>
        </p:spPr>
        <p:txBody>
          <a:bodyPr/>
          <a:lstStyle/>
          <a:p>
            <a:endParaRPr lang="zh-CN" altLang="en-US"/>
          </a:p>
        </p:txBody>
      </p:sp>
      <p:cxnSp>
        <p:nvCxnSpPr>
          <p:cNvPr id="53" name="直接箭头连接符 52">
            <a:extLst>
              <a:ext uri="{FF2B5EF4-FFF2-40B4-BE49-F238E27FC236}">
                <a16:creationId xmlns:a16="http://schemas.microsoft.com/office/drawing/2014/main" id="{FAD4C19B-5592-80AF-7489-8FE82DD5FFDD}"/>
              </a:ext>
            </a:extLst>
          </p:cNvPr>
          <p:cNvCxnSpPr>
            <a:stCxn id="50" idx="3"/>
            <a:endCxn id="51" idx="1"/>
          </p:cNvCxnSpPr>
          <p:nvPr/>
        </p:nvCxnSpPr>
        <p:spPr>
          <a:xfrm>
            <a:off x="5621655" y="5801678"/>
            <a:ext cx="569595" cy="0"/>
          </a:xfrm>
          <a:prstGeom prst="straightConnector1">
            <a:avLst/>
          </a:prstGeom>
          <a:ln w="19050">
            <a:solidFill>
              <a:srgbClr val="3349A6"/>
            </a:solidFill>
            <a:prstDash val="solid"/>
            <a:tailEnd type="triangle" w="med" len="med"/>
          </a:ln>
        </p:spPr>
      </p:cxnSp>
      <p:sp>
        <p:nvSpPr>
          <p:cNvPr id="54" name="矩形 53">
            <a:extLst>
              <a:ext uri="{FF2B5EF4-FFF2-40B4-BE49-F238E27FC236}">
                <a16:creationId xmlns:a16="http://schemas.microsoft.com/office/drawing/2014/main" id="{9E2C8D7C-069F-C461-6016-4AE92B075C97}"/>
              </a:ext>
            </a:extLst>
          </p:cNvPr>
          <p:cNvSpPr>
            <a:spLocks noGrp="1"/>
          </p:cNvSpPr>
          <p:nvPr/>
        </p:nvSpPr>
        <p:spPr>
          <a:xfrm>
            <a:off x="6334125" y="5514975"/>
            <a:ext cx="5095875" cy="571500"/>
          </a:xfrm>
          <a:prstGeom prst="rect">
            <a:avLst/>
          </a:prstGeom>
          <a:solidFill>
            <a:srgbClr val="EEF4FB"/>
          </a:solidFill>
          <a:ln w="0">
            <a:noFill/>
          </a:ln>
        </p:spPr>
        <p:txBody>
          <a:bodyPr/>
          <a:lstStyle/>
          <a:p>
            <a:endParaRPr lang="zh-CN" altLang="en-US"/>
          </a:p>
        </p:txBody>
      </p:sp>
      <p:sp>
        <p:nvSpPr>
          <p:cNvPr id="55" name="矩形 54">
            <a:extLst>
              <a:ext uri="{FF2B5EF4-FFF2-40B4-BE49-F238E27FC236}">
                <a16:creationId xmlns:a16="http://schemas.microsoft.com/office/drawing/2014/main" id="{498E5FCA-8FE9-E430-F085-9FB69FCF3829}"/>
              </a:ext>
            </a:extLst>
          </p:cNvPr>
          <p:cNvSpPr>
            <a:spLocks noGrp="1"/>
          </p:cNvSpPr>
          <p:nvPr/>
        </p:nvSpPr>
        <p:spPr>
          <a:xfrm>
            <a:off x="6448425" y="5534025"/>
            <a:ext cx="4857750" cy="276225"/>
          </a:xfrm>
          <a:prstGeom prst="rect">
            <a:avLst/>
          </a:prstGeom>
          <a:noFill/>
          <a:ln w="0">
            <a:noFill/>
          </a:ln>
        </p:spPr>
        <p:txBody>
          <a:bodyPr lIns="28575" tIns="0" rIns="28575" bIns="0" anchor="ctr">
            <a:noAutofit/>
          </a:bodyPr>
          <a:lstStyle/>
          <a:p>
            <a:pPr algn="l">
              <a:defRPr sz="1800" b="1">
                <a:solidFill>
                  <a:srgbClr val="3349A6"/>
                </a:solidFill>
                <a:latin typeface="Calibri"/>
                <a:ea typeface="Calibri"/>
                <a:cs typeface="Calibri"/>
              </a:defRPr>
            </a:pPr>
            <a:r>
              <a:rPr sz="1800" b="1">
                <a:solidFill>
                  <a:srgbClr val="3349A6"/>
                </a:solidFill>
                <a:latin typeface="Calibri"/>
                <a:ea typeface="Calibri"/>
                <a:cs typeface="Calibri"/>
              </a:rPr>
              <a:t>MLP down projection</a:t>
            </a:r>
          </a:p>
        </p:txBody>
      </p:sp>
      <p:sp>
        <p:nvSpPr>
          <p:cNvPr id="57" name="矩形 56">
            <a:extLst>
              <a:ext uri="{FF2B5EF4-FFF2-40B4-BE49-F238E27FC236}">
                <a16:creationId xmlns:a16="http://schemas.microsoft.com/office/drawing/2014/main" id="{CDA10100-86EF-AEEC-BE0C-80705D3C45DE}"/>
              </a:ext>
            </a:extLst>
          </p:cNvPr>
          <p:cNvSpPr>
            <a:spLocks noGrp="1"/>
          </p:cNvSpPr>
          <p:nvPr/>
        </p:nvSpPr>
        <p:spPr>
          <a:xfrm>
            <a:off x="6448425" y="5819775"/>
            <a:ext cx="4857750" cy="238125"/>
          </a:xfrm>
          <a:prstGeom prst="rect">
            <a:avLst/>
          </a:prstGeom>
          <a:noFill/>
          <a:ln w="0">
            <a:noFill/>
          </a:ln>
        </p:spPr>
        <p:txBody>
          <a:bodyPr lIns="28575" tIns="0" rIns="28575" bIns="0" anchor="ctr">
            <a:noAutofit/>
          </a:bodyPr>
          <a:lstStyle/>
          <a:p>
            <a:pPr algn="l">
              <a:defRPr sz="1425" b="0">
                <a:solidFill>
                  <a:srgbClr val="555555"/>
                </a:solidFill>
                <a:latin typeface="Calibri"/>
                <a:ea typeface="Calibri"/>
                <a:cs typeface="Calibri"/>
              </a:defRPr>
            </a:pPr>
            <a:r>
              <a:rPr sz="1425" b="0">
                <a:solidFill>
                  <a:srgbClr val="555555"/>
                </a:solidFill>
                <a:latin typeface="Calibri"/>
                <a:ea typeface="Calibri"/>
                <a:cs typeface="Calibri"/>
              </a:rPr>
              <a:t>utils.py:70 (default_unquantized_gemm)</a:t>
            </a:r>
          </a:p>
        </p:txBody>
      </p:sp>
    </p:spTree>
    <p:extLst>
      <p:ext uri="{BB962C8B-B14F-4D97-AF65-F5344CB8AC3E}">
        <p14:creationId xmlns:p14="http://schemas.microsoft.com/office/powerpoint/2010/main" val="105251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nodePh="1">
                                  <p:stCondLst>
                                    <p:cond delay="0"/>
                                  </p:stCondLst>
                                  <p:endCondLst>
                                    <p:cond evt="begin" delay="0">
                                      <p:tn val="9"/>
                                    </p:cond>
                                  </p:end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nodePh="1">
                                  <p:stCondLst>
                                    <p:cond delay="0"/>
                                  </p:stCondLst>
                                  <p:endCondLst>
                                    <p:cond evt="begin" delay="0">
                                      <p:tn val="19"/>
                                    </p:cond>
                                  </p:end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nodePh="1">
                                  <p:stCondLst>
                                    <p:cond delay="0"/>
                                  </p:stCondLst>
                                  <p:endCondLst>
                                    <p:cond evt="begin" delay="0">
                                      <p:tn val="31"/>
                                    </p:cond>
                                  </p:end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grpId="0" nodeType="withEffect" nodePh="1">
                                  <p:stCondLst>
                                    <p:cond delay="0"/>
                                  </p:stCondLst>
                                  <p:endCondLst>
                                    <p:cond evt="begin" delay="0">
                                      <p:tn val="33"/>
                                    </p:cond>
                                  </p:end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par>
                                <p:cTn id="43" presetID="1" presetClass="entr" presetSubtype="0" fill="hold" grpId="0" nodeType="withEffect" nodePh="1">
                                  <p:stCondLst>
                                    <p:cond delay="0"/>
                                  </p:stCondLst>
                                  <p:endCondLst>
                                    <p:cond evt="begin" delay="0">
                                      <p:tn val="43"/>
                                    </p:cond>
                                  </p:endCondLst>
                                  <p:childTnLst>
                                    <p:set>
                                      <p:cBhvr>
                                        <p:cTn id="44" dur="1" fill="hold">
                                          <p:stCondLst>
                                            <p:cond delay="0"/>
                                          </p:stCondLst>
                                        </p:cTn>
                                        <p:tgtEl>
                                          <p:spTgt spid="50"/>
                                        </p:tgtEl>
                                        <p:attrNameLst>
                                          <p:attrName>style.visibility</p:attrName>
                                        </p:attrNameLst>
                                      </p:cBhvr>
                                      <p:to>
                                        <p:strVal val="visible"/>
                                      </p:to>
                                    </p:set>
                                  </p:childTnLst>
                                </p:cTn>
                              </p:par>
                              <p:par>
                                <p:cTn id="45" presetID="1" presetClass="entr" presetSubtype="0" fill="hold" grpId="0" nodeType="withEffect" nodePh="1">
                                  <p:stCondLst>
                                    <p:cond delay="0"/>
                                  </p:stCondLst>
                                  <p:endCondLst>
                                    <p:cond evt="begin" delay="0">
                                      <p:tn val="45"/>
                                    </p:cond>
                                  </p:end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5" grpId="0"/>
      <p:bldP spid="18" grpId="0" animBg="1"/>
      <p:bldP spid="19" grpId="0"/>
      <p:bldP spid="21" grpId="0"/>
      <p:bldP spid="26" grpId="0"/>
      <p:bldP spid="27" grpId="0"/>
      <p:bldP spid="30" grpId="0" animBg="1"/>
      <p:bldP spid="31" grpId="0"/>
      <p:bldP spid="33" grpId="0"/>
      <p:bldP spid="38" grpId="0"/>
      <p:bldP spid="39" grpId="0"/>
      <p:bldP spid="42" grpId="0" animBg="1"/>
      <p:bldP spid="43" grpId="0"/>
      <p:bldP spid="45" grpId="0"/>
      <p:bldP spid="50" grpId="0"/>
      <p:bldP spid="51" grpId="0"/>
      <p:bldP spid="54" grpId="0" animBg="1"/>
      <p:bldP spid="55" grpId="0"/>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C0C1D-B25A-9B91-5F3F-40A9B64FA280}"/>
            </a:ext>
          </a:extLst>
        </p:cNvPr>
        <p:cNvGrpSpPr/>
        <p:nvPr/>
      </p:nvGrpSpPr>
      <p:grpSpPr>
        <a:xfrm>
          <a:off x="0" y="0"/>
          <a:ext cx="0" cy="0"/>
          <a:chOff x="0" y="0"/>
          <a:chExt cx="0" cy="0"/>
        </a:xfrm>
      </p:grpSpPr>
      <p:pic>
        <p:nvPicPr>
          <p:cNvPr id="16" name="图片 15">
            <a:extLst>
              <a:ext uri="{FF2B5EF4-FFF2-40B4-BE49-F238E27FC236}">
                <a16:creationId xmlns:a16="http://schemas.microsoft.com/office/drawing/2014/main" id="{0DF445BB-AB29-D6FD-3DB4-1779DDBC360F}"/>
              </a:ext>
            </a:extLst>
          </p:cNvPr>
          <p:cNvPicPr>
            <a:picLocks noChangeAspect="1"/>
          </p:cNvPicPr>
          <p:nvPr/>
        </p:nvPicPr>
        <p:blipFill>
          <a:blip r:embed="rId3"/>
          <a:stretch>
            <a:fillRect/>
          </a:stretch>
        </p:blipFill>
        <p:spPr>
          <a:xfrm>
            <a:off x="1379437" y="4788548"/>
            <a:ext cx="5467240" cy="1932929"/>
          </a:xfrm>
          <a:prstGeom prst="rect">
            <a:avLst/>
          </a:prstGeom>
        </p:spPr>
      </p:pic>
      <p:sp>
        <p:nvSpPr>
          <p:cNvPr id="3" name="灯片编号占位符 2">
            <a:extLst>
              <a:ext uri="{FF2B5EF4-FFF2-40B4-BE49-F238E27FC236}">
                <a16:creationId xmlns:a16="http://schemas.microsoft.com/office/drawing/2014/main" id="{F88528E1-1194-B866-017E-436DBBF2A332}"/>
              </a:ext>
            </a:extLst>
          </p:cNvPr>
          <p:cNvSpPr>
            <a:spLocks noGrp="1"/>
          </p:cNvSpPr>
          <p:nvPr>
            <p:ph type="sldNum" sz="quarter" idx="12"/>
          </p:nvPr>
        </p:nvSpPr>
        <p:spPr/>
        <p:txBody>
          <a:bodyPr/>
          <a:lstStyle/>
          <a:p>
            <a:fld id="{84BCC322-D5A9-47A8-A5BE-5D9C2195FFDA}" type="slidenum">
              <a:rPr lang="zh-CN" altLang="en-US" smtClean="0"/>
              <a:pPr/>
              <a:t>21</a:t>
            </a:fld>
            <a:endParaRPr lang="zh-CN" altLang="en-US" dirty="0"/>
          </a:p>
        </p:txBody>
      </p:sp>
      <p:sp>
        <p:nvSpPr>
          <p:cNvPr id="5" name="标题 4">
            <a:extLst>
              <a:ext uri="{FF2B5EF4-FFF2-40B4-BE49-F238E27FC236}">
                <a16:creationId xmlns:a16="http://schemas.microsoft.com/office/drawing/2014/main" id="{E1A72797-F5E3-E909-B278-FAF606A91A86}"/>
              </a:ext>
            </a:extLst>
          </p:cNvPr>
          <p:cNvSpPr>
            <a:spLocks noGrp="1"/>
          </p:cNvSpPr>
          <p:nvPr>
            <p:ph type="title"/>
          </p:nvPr>
        </p:nvSpPr>
        <p:spPr/>
        <p:txBody>
          <a:bodyPr/>
          <a:lstStyle/>
          <a:p>
            <a:r>
              <a:rPr lang="en-US" altLang="zh-CN" dirty="0"/>
              <a:t>4. Evaluation</a:t>
            </a:r>
            <a:endParaRPr lang="zh-CN" altLang="en-US" dirty="0"/>
          </a:p>
        </p:txBody>
      </p:sp>
      <p:sp>
        <p:nvSpPr>
          <p:cNvPr id="9" name="内容占位符 5">
            <a:extLst>
              <a:ext uri="{FF2B5EF4-FFF2-40B4-BE49-F238E27FC236}">
                <a16:creationId xmlns:a16="http://schemas.microsoft.com/office/drawing/2014/main" id="{C5083B30-9E38-FE67-E59C-D0123FB0389D}"/>
              </a:ext>
            </a:extLst>
          </p:cNvPr>
          <p:cNvSpPr>
            <a:spLocks noGrp="1"/>
          </p:cNvSpPr>
          <p:nvPr>
            <p:ph idx="1"/>
          </p:nvPr>
        </p:nvSpPr>
        <p:spPr>
          <a:xfrm>
            <a:off x="325967" y="1057387"/>
            <a:ext cx="11540067" cy="5531518"/>
          </a:xfrm>
        </p:spPr>
        <p:txBody>
          <a:bodyPr>
            <a:normAutofit/>
          </a:bodyPr>
          <a:lstStyle/>
          <a:p>
            <a:r>
              <a:rPr lang="en-US" altLang="zh-CN" dirty="0"/>
              <a:t>Case studies: diagnosing production bottlenecks</a:t>
            </a:r>
          </a:p>
          <a:p>
            <a:pPr lvl="1"/>
            <a:r>
              <a:rPr lang="en-US" altLang="zh-CN" dirty="0"/>
              <a:t>Unbalanced scheduling in serving: uneven request execution times create pipeline bubbles</a:t>
            </a:r>
          </a:p>
          <a:p>
            <a:pPr lvl="2"/>
            <a:endParaRPr lang="en-US" altLang="zh-CN" dirty="0"/>
          </a:p>
          <a:p>
            <a:pPr lvl="2"/>
            <a:endParaRPr lang="en-US" altLang="zh-CN" dirty="0"/>
          </a:p>
          <a:p>
            <a:pPr lvl="1"/>
            <a:r>
              <a:rPr lang="en-US" altLang="zh-CN" dirty="0" err="1"/>
              <a:t>NVLink</a:t>
            </a:r>
            <a:r>
              <a:rPr lang="en-US" altLang="zh-CN" dirty="0"/>
              <a:t> issues in training: slow </a:t>
            </a:r>
            <a:r>
              <a:rPr lang="en-US" altLang="zh-CN" dirty="0" err="1"/>
              <a:t>AllReduce</a:t>
            </a:r>
            <a:r>
              <a:rPr lang="en-US" altLang="zh-CN" dirty="0"/>
              <a:t> operations in DP 1 stall the entire training job</a:t>
            </a:r>
          </a:p>
          <a:p>
            <a:pPr lvl="1"/>
            <a:endParaRPr lang="en-US" altLang="zh-CN" dirty="0"/>
          </a:p>
        </p:txBody>
      </p:sp>
      <p:sp>
        <p:nvSpPr>
          <p:cNvPr id="2" name="灯片编号占位符 2">
            <a:extLst>
              <a:ext uri="{FF2B5EF4-FFF2-40B4-BE49-F238E27FC236}">
                <a16:creationId xmlns:a16="http://schemas.microsoft.com/office/drawing/2014/main" id="{1C06F8DD-90D7-4F5C-A24F-1446DD0AD906}"/>
              </a:ext>
            </a:extLst>
          </p:cNvPr>
          <p:cNvSpPr txBox="1">
            <a:spLocks/>
          </p:cNvSpPr>
          <p:nvPr/>
        </p:nvSpPr>
        <p:spPr>
          <a:xfrm>
            <a:off x="8610600" y="6356352"/>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2000" kern="1200">
                <a:solidFill>
                  <a:srgbClr val="2F45A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BCC322-D5A9-47A8-A5BE-5D9C2195FFDA}" type="slidenum">
              <a:rPr lang="zh-CN" altLang="en-US" smtClean="0"/>
              <a:pPr/>
              <a:t>21</a:t>
            </a:fld>
            <a:endParaRPr lang="zh-CN" altLang="en-US" dirty="0"/>
          </a:p>
        </p:txBody>
      </p:sp>
      <p:pic>
        <p:nvPicPr>
          <p:cNvPr id="8" name="图片 7">
            <a:extLst>
              <a:ext uri="{FF2B5EF4-FFF2-40B4-BE49-F238E27FC236}">
                <a16:creationId xmlns:a16="http://schemas.microsoft.com/office/drawing/2014/main" id="{33E96AB8-87B4-5472-4EDE-C8A0D1A53B52}"/>
              </a:ext>
            </a:extLst>
          </p:cNvPr>
          <p:cNvPicPr>
            <a:picLocks noChangeAspect="1"/>
          </p:cNvPicPr>
          <p:nvPr/>
        </p:nvPicPr>
        <p:blipFill>
          <a:blip r:embed="rId4"/>
          <a:stretch>
            <a:fillRect/>
          </a:stretch>
        </p:blipFill>
        <p:spPr>
          <a:xfrm>
            <a:off x="1280160" y="2615474"/>
            <a:ext cx="6235337" cy="1331484"/>
          </a:xfrm>
          <a:prstGeom prst="rect">
            <a:avLst/>
          </a:prstGeom>
        </p:spPr>
      </p:pic>
      <p:sp>
        <p:nvSpPr>
          <p:cNvPr id="24" name="文本框 23">
            <a:extLst>
              <a:ext uri="{FF2B5EF4-FFF2-40B4-BE49-F238E27FC236}">
                <a16:creationId xmlns:a16="http://schemas.microsoft.com/office/drawing/2014/main" id="{48B9458B-FE3B-9D19-EF9E-E65AD9F81177}"/>
              </a:ext>
            </a:extLst>
          </p:cNvPr>
          <p:cNvSpPr txBox="1"/>
          <p:nvPr/>
        </p:nvSpPr>
        <p:spPr>
          <a:xfrm>
            <a:off x="7787810" y="3059668"/>
            <a:ext cx="3461487" cy="461665"/>
          </a:xfrm>
          <a:prstGeom prst="rect">
            <a:avLst/>
          </a:prstGeom>
          <a:noFill/>
        </p:spPr>
        <p:txBody>
          <a:bodyPr wrap="square">
            <a:spAutoFit/>
          </a:bodyPr>
          <a:lstStyle/>
          <a:p>
            <a:pPr algn="ctr"/>
            <a:r>
              <a:rPr lang="en-US" altLang="zh-CN" sz="2400" b="1" i="0" u="none"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High bubble fraction</a:t>
            </a:r>
            <a:endParaRPr lang="zh-CN" altLang="en-US" sz="2400" b="1" dirty="0">
              <a:solidFill>
                <a:srgbClr val="C00000"/>
              </a:solidFill>
              <a:latin typeface="Calibri" panose="020F0502020204030204" pitchFamily="34" charset="0"/>
              <a:cs typeface="Calibri" panose="020F0502020204030204" pitchFamily="34" charset="0"/>
            </a:endParaRPr>
          </a:p>
        </p:txBody>
      </p:sp>
      <p:sp>
        <p:nvSpPr>
          <p:cNvPr id="32" name="文本框 31">
            <a:extLst>
              <a:ext uri="{FF2B5EF4-FFF2-40B4-BE49-F238E27FC236}">
                <a16:creationId xmlns:a16="http://schemas.microsoft.com/office/drawing/2014/main" id="{67533F83-6A29-0EB9-DD82-711F6F089AC7}"/>
              </a:ext>
            </a:extLst>
          </p:cNvPr>
          <p:cNvSpPr txBox="1"/>
          <p:nvPr/>
        </p:nvSpPr>
        <p:spPr>
          <a:xfrm>
            <a:off x="7900147" y="5437979"/>
            <a:ext cx="3461487" cy="461665"/>
          </a:xfrm>
          <a:prstGeom prst="rect">
            <a:avLst/>
          </a:prstGeom>
          <a:noFill/>
        </p:spPr>
        <p:txBody>
          <a:bodyPr wrap="square">
            <a:spAutoFit/>
          </a:bodyPr>
          <a:lstStyle/>
          <a:p>
            <a:pPr algn="ctr"/>
            <a:r>
              <a:rPr lang="en-US" altLang="zh-CN" sz="2400" b="1" i="0" u="none"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High straggling fraction</a:t>
            </a:r>
            <a:endParaRPr lang="zh-CN" altLang="en-US" sz="2400" b="1"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394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A0A05-87C0-139C-5175-ABD408EE8E5C}"/>
            </a:ext>
          </a:extLst>
        </p:cNvPr>
        <p:cNvGrpSpPr/>
        <p:nvPr/>
      </p:nvGrpSpPr>
      <p:grpSpPr>
        <a:xfrm>
          <a:off x="0" y="0"/>
          <a:ext cx="0" cy="0"/>
          <a:chOff x="0" y="0"/>
          <a:chExt cx="0" cy="0"/>
        </a:xfrm>
      </p:grpSpPr>
      <p:sp>
        <p:nvSpPr>
          <p:cNvPr id="2" name="内容占位符 1">
            <a:extLst>
              <a:ext uri="{FF2B5EF4-FFF2-40B4-BE49-F238E27FC236}">
                <a16:creationId xmlns:a16="http://schemas.microsoft.com/office/drawing/2014/main" id="{78EAC0BF-7FB4-6623-4EBD-B96DB64E4C68}"/>
              </a:ext>
            </a:extLst>
          </p:cNvPr>
          <p:cNvSpPr>
            <a:spLocks noGrp="1"/>
          </p:cNvSpPr>
          <p:nvPr>
            <p:ph idx="1"/>
          </p:nvPr>
        </p:nvSpPr>
        <p:spPr>
          <a:xfrm>
            <a:off x="325967" y="1244413"/>
            <a:ext cx="11524657" cy="5219089"/>
          </a:xfrm>
        </p:spPr>
        <p:txBody>
          <a:bodyPr>
            <a:normAutofit fontScale="92500"/>
          </a:bodyPr>
          <a:lstStyle/>
          <a:p>
            <a:pPr>
              <a:lnSpc>
                <a:spcPct val="100000"/>
              </a:lnSpc>
              <a:buFont typeface="Wingdings" panose="05000000000000000000" pitchFamily="2" charset="2"/>
              <a:buChar char="n"/>
            </a:pPr>
            <a:r>
              <a:rPr lang="en-US" altLang="zh-CN" sz="2800" b="0" dirty="0"/>
              <a:t>We identify the challenges of fine-grained, real-time profiling in production LLM systems, where existing tools either provide </a:t>
            </a:r>
            <a:r>
              <a:rPr lang="en-US" altLang="zh-CN" sz="2800" dirty="0"/>
              <a:t>limited execution details </a:t>
            </a:r>
            <a:r>
              <a:rPr lang="en-US" altLang="zh-CN" sz="2800" b="0" dirty="0"/>
              <a:t>or incur </a:t>
            </a:r>
            <a:r>
              <a:rPr lang="en-US" altLang="zh-CN" sz="2800" dirty="0"/>
              <a:t>substantial overhead </a:t>
            </a:r>
            <a:r>
              <a:rPr lang="en-US" altLang="zh-CN" sz="2800" b="0" dirty="0"/>
              <a:t>from CPU–GPU synchronization.</a:t>
            </a:r>
          </a:p>
          <a:p>
            <a:pPr>
              <a:lnSpc>
                <a:spcPct val="100000"/>
              </a:lnSpc>
              <a:buFont typeface="Wingdings" panose="05000000000000000000" pitchFamily="2" charset="2"/>
              <a:buChar char="n"/>
            </a:pPr>
            <a:r>
              <a:rPr lang="en-US" altLang="zh-CN" sz="2800" b="0" dirty="0"/>
              <a:t>We present </a:t>
            </a:r>
            <a:r>
              <a:rPr lang="en-US" altLang="zh-CN" sz="2800" b="0" dirty="0" err="1"/>
              <a:t>LMTracer</a:t>
            </a:r>
            <a:r>
              <a:rPr lang="en-US" altLang="zh-CN" sz="2800" b="0" dirty="0"/>
              <a:t>, a performance profiling framework that combines </a:t>
            </a:r>
            <a:r>
              <a:rPr lang="en-US" altLang="zh-CN" sz="2800" i="1" dirty="0"/>
              <a:t>graph-embedded probing</a:t>
            </a:r>
            <a:r>
              <a:rPr lang="en-US" altLang="zh-CN" sz="2800" b="0" dirty="0"/>
              <a:t> with doorbell-assisted shadow buffering to capture GPU execution at user-defined code regions with minimal overhead.</a:t>
            </a:r>
          </a:p>
          <a:p>
            <a:pPr>
              <a:lnSpc>
                <a:spcPct val="100000"/>
              </a:lnSpc>
              <a:buFont typeface="Wingdings" panose="05000000000000000000" pitchFamily="2" charset="2"/>
              <a:buChar char="n"/>
            </a:pPr>
            <a:r>
              <a:rPr lang="en-US" altLang="zh-CN" sz="2800" b="0" dirty="0"/>
              <a:t>We have deployed </a:t>
            </a:r>
            <a:r>
              <a:rPr lang="en-US" altLang="zh-CN" sz="2800" b="0" dirty="0" err="1"/>
              <a:t>LMTracer</a:t>
            </a:r>
            <a:r>
              <a:rPr lang="en-US" altLang="zh-CN" sz="2800" b="0" dirty="0"/>
              <a:t> in production for eight months, </a:t>
            </a:r>
            <a:r>
              <a:rPr lang="en-US" altLang="zh-CN" sz="2800" dirty="0"/>
              <a:t>identifying 15 performance issues across LLM training and serving</a:t>
            </a:r>
            <a:r>
              <a:rPr lang="en-US" altLang="zh-CN" sz="2800" b="0" dirty="0"/>
              <a:t>. After fixing these issues, we observed 21.2% lower serving latency and 24.5% higher throughput.</a:t>
            </a:r>
          </a:p>
          <a:p>
            <a:pPr>
              <a:lnSpc>
                <a:spcPct val="90000"/>
              </a:lnSpc>
              <a:buFont typeface="Wingdings" panose="05000000000000000000" pitchFamily="2" charset="2"/>
              <a:buChar char="n"/>
            </a:pPr>
            <a:r>
              <a:rPr lang="en-US" altLang="zh-CN" sz="2800" b="0" dirty="0"/>
              <a:t>Code and data are released at </a:t>
            </a:r>
            <a:r>
              <a:rPr lang="en-US" altLang="zh-CN" sz="2800" b="0" dirty="0">
                <a:solidFill>
                  <a:schemeClr val="accent5">
                    <a:lumMod val="75000"/>
                  </a:schemeClr>
                </a:solidFill>
                <a:hlinkClick r:id="rId3"/>
              </a:rPr>
              <a:t>https://llm-profiling.github.io/</a:t>
            </a:r>
            <a:endParaRPr lang="en-US" altLang="zh-CN" sz="2800" b="0" dirty="0">
              <a:solidFill>
                <a:schemeClr val="accent5">
                  <a:lumMod val="75000"/>
                </a:schemeClr>
              </a:solidFill>
            </a:endParaRPr>
          </a:p>
          <a:p>
            <a:pPr>
              <a:lnSpc>
                <a:spcPct val="90000"/>
              </a:lnSpc>
              <a:buFont typeface="Wingdings" panose="05000000000000000000" pitchFamily="2" charset="2"/>
              <a:buChar char="n"/>
            </a:pPr>
            <a:endParaRPr lang="en-US" altLang="zh-CN" sz="2800" b="0" u="sng" dirty="0">
              <a:solidFill>
                <a:schemeClr val="accent5">
                  <a:lumMod val="75000"/>
                </a:schemeClr>
              </a:solidFill>
            </a:endParaRPr>
          </a:p>
          <a:p>
            <a:pPr>
              <a:lnSpc>
                <a:spcPct val="90000"/>
              </a:lnSpc>
              <a:buFont typeface="Wingdings" panose="05000000000000000000" pitchFamily="2" charset="2"/>
              <a:buChar char="n"/>
            </a:pPr>
            <a:endParaRPr lang="en-US" altLang="zh-CN" sz="2800" b="0" u="sng" dirty="0">
              <a:solidFill>
                <a:schemeClr val="accent5">
                  <a:lumMod val="75000"/>
                </a:schemeClr>
              </a:solidFill>
            </a:endParaRPr>
          </a:p>
        </p:txBody>
      </p:sp>
      <p:sp>
        <p:nvSpPr>
          <p:cNvPr id="3" name="灯片编号占位符 2">
            <a:extLst>
              <a:ext uri="{FF2B5EF4-FFF2-40B4-BE49-F238E27FC236}">
                <a16:creationId xmlns:a16="http://schemas.microsoft.com/office/drawing/2014/main" id="{2A10E4DB-5A5E-20EC-E96C-108708B1F820}"/>
              </a:ext>
            </a:extLst>
          </p:cNvPr>
          <p:cNvSpPr>
            <a:spLocks noGrp="1"/>
          </p:cNvSpPr>
          <p:nvPr>
            <p:ph type="sldNum" sz="quarter" idx="12"/>
          </p:nvPr>
        </p:nvSpPr>
        <p:spPr/>
        <p:txBody>
          <a:bodyPr/>
          <a:lstStyle/>
          <a:p>
            <a:fld id="{84BCC322-D5A9-47A8-A5BE-5D9C2195FFDA}" type="slidenum">
              <a:rPr lang="zh-CN" altLang="en-US" smtClean="0"/>
              <a:pPr/>
              <a:t>22</a:t>
            </a:fld>
            <a:endParaRPr lang="zh-CN" altLang="en-US" dirty="0"/>
          </a:p>
        </p:txBody>
      </p:sp>
      <p:sp>
        <p:nvSpPr>
          <p:cNvPr id="4" name="标题 3">
            <a:extLst>
              <a:ext uri="{FF2B5EF4-FFF2-40B4-BE49-F238E27FC236}">
                <a16:creationId xmlns:a16="http://schemas.microsoft.com/office/drawing/2014/main" id="{44C8D667-374A-886F-5B23-73408C2D6FF5}"/>
              </a:ext>
            </a:extLst>
          </p:cNvPr>
          <p:cNvSpPr>
            <a:spLocks noGrp="1"/>
          </p:cNvSpPr>
          <p:nvPr>
            <p:ph type="title"/>
          </p:nvPr>
        </p:nvSpPr>
        <p:spPr/>
        <p:txBody>
          <a:bodyPr/>
          <a:lstStyle/>
          <a:p>
            <a:r>
              <a:rPr lang="en-US" altLang="zh-CN" dirty="0"/>
              <a:t>5. Conclusion</a:t>
            </a:r>
            <a:endParaRPr lang="zh-CN" altLang="en-US" dirty="0"/>
          </a:p>
        </p:txBody>
      </p:sp>
      <p:sp>
        <p:nvSpPr>
          <p:cNvPr id="10" name="文本框 9">
            <a:extLst>
              <a:ext uri="{FF2B5EF4-FFF2-40B4-BE49-F238E27FC236}">
                <a16:creationId xmlns:a16="http://schemas.microsoft.com/office/drawing/2014/main" id="{93D3A0A9-66F6-C355-FFD2-404E52C32798}"/>
              </a:ext>
            </a:extLst>
          </p:cNvPr>
          <p:cNvSpPr txBox="1"/>
          <p:nvPr/>
        </p:nvSpPr>
        <p:spPr>
          <a:xfrm>
            <a:off x="10229698" y="5389702"/>
            <a:ext cx="1962302" cy="1077218"/>
          </a:xfrm>
          <a:prstGeom prst="rect">
            <a:avLst/>
          </a:prstGeom>
          <a:noFill/>
        </p:spPr>
        <p:txBody>
          <a:bodyPr wrap="square">
            <a:spAutoFit/>
          </a:bodyPr>
          <a:lstStyle/>
          <a:p>
            <a:pPr algn="ctr"/>
            <a:r>
              <a:rPr lang="en-US" altLang="zh-CN" sz="3200" b="1" dirty="0">
                <a:solidFill>
                  <a:srgbClr val="C00000"/>
                </a:solidFill>
                <a:latin typeface="Calibri" panose="020F0502020204030204" pitchFamily="34" charset="0"/>
                <a:cs typeface="Calibri" panose="020F0502020204030204" pitchFamily="34" charset="0"/>
              </a:rPr>
              <a:t>Thanks!</a:t>
            </a:r>
          </a:p>
          <a:p>
            <a:pPr algn="ctr"/>
            <a:r>
              <a:rPr lang="en-US" altLang="zh-CN" sz="3200" b="1" dirty="0">
                <a:solidFill>
                  <a:srgbClr val="C00000"/>
                </a:solidFill>
                <a:latin typeface="Calibri" panose="020F0502020204030204" pitchFamily="34" charset="0"/>
                <a:cs typeface="Calibri" panose="020F0502020204030204" pitchFamily="34" charset="0"/>
              </a:rPr>
              <a:t>Q &amp; A</a:t>
            </a:r>
            <a:endParaRPr lang="zh-CN" altLang="en-US" sz="3200" b="1" dirty="0">
              <a:solidFill>
                <a:srgbClr val="C00000"/>
              </a:solidFill>
              <a:latin typeface="Calibri" panose="020F0502020204030204" pitchFamily="34" charset="0"/>
              <a:cs typeface="Calibri" panose="020F0502020204030204" pitchFamily="34" charset="0"/>
            </a:endParaRPr>
          </a:p>
        </p:txBody>
      </p:sp>
      <p:pic>
        <p:nvPicPr>
          <p:cNvPr id="6" name="图片 5">
            <a:extLst>
              <a:ext uri="{FF2B5EF4-FFF2-40B4-BE49-F238E27FC236}">
                <a16:creationId xmlns:a16="http://schemas.microsoft.com/office/drawing/2014/main" id="{D2F5BADD-6510-BB00-48EE-9B33907EA3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9150" y="5411441"/>
            <a:ext cx="1259858" cy="1259858"/>
          </a:xfrm>
          <a:prstGeom prst="rect">
            <a:avLst/>
          </a:prstGeom>
        </p:spPr>
      </p:pic>
    </p:spTree>
    <p:extLst>
      <p:ext uri="{BB962C8B-B14F-4D97-AF65-F5344CB8AC3E}">
        <p14:creationId xmlns:p14="http://schemas.microsoft.com/office/powerpoint/2010/main" val="264998554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11618</TotalTime>
  <Words>6711</Words>
  <Application>Microsoft Office PowerPoint</Application>
  <PresentationFormat>宽屏</PresentationFormat>
  <Paragraphs>402</Paragraphs>
  <Slides>22</Slides>
  <Notes>22</Notes>
  <HiddenSlides>1</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等线</vt:lpstr>
      <vt:lpstr>Arial</vt:lpstr>
      <vt:lpstr>Calibri</vt:lpstr>
      <vt:lpstr>Calibri Light</vt:lpstr>
      <vt:lpstr>Courier New</vt:lpstr>
      <vt:lpstr>Open Sans</vt:lpstr>
      <vt:lpstr>Wingdings</vt:lpstr>
      <vt:lpstr>Office 主题​​</vt:lpstr>
      <vt:lpstr>LMTracer: Fine-Grained and Real-Time Performance Profiling for Production LLM Systems</vt:lpstr>
      <vt:lpstr>Outline</vt:lpstr>
      <vt:lpstr>1. Background</vt:lpstr>
      <vt:lpstr>1. Background</vt:lpstr>
      <vt:lpstr>2. Motivation</vt:lpstr>
      <vt:lpstr>2. Motivation</vt:lpstr>
      <vt:lpstr>2. Motivation</vt:lpstr>
      <vt:lpstr>2. Motivation</vt:lpstr>
      <vt:lpstr>2. Motivation</vt:lpstr>
      <vt:lpstr>3. Design of LMTracer</vt:lpstr>
      <vt:lpstr>3. Design of LMTracer</vt:lpstr>
      <vt:lpstr>3. Design of LMTracer</vt:lpstr>
      <vt:lpstr>3. Design of LMTracer</vt:lpstr>
      <vt:lpstr>3. Design of LMTracer</vt:lpstr>
      <vt:lpstr>3. Design of LMTracer</vt:lpstr>
      <vt:lpstr>4. Evaluation</vt:lpstr>
      <vt:lpstr>4. Evaluation</vt:lpstr>
      <vt:lpstr>4. Evaluation</vt:lpstr>
      <vt:lpstr>4. Evaluation</vt:lpstr>
      <vt:lpstr>4. Evaluation</vt:lpstr>
      <vt:lpstr>4. Evaluation</vt:lpstr>
      <vt:lpstr>5.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SkeletonHunter Diagnosing and Localizing Network Failures in Containerized Large Model Training</dc:title>
  <dc:creator>LIU Wei</dc:creator>
  <cp:lastModifiedBy>Wei Liu</cp:lastModifiedBy>
  <cp:revision>1865</cp:revision>
  <dcterms:created xsi:type="dcterms:W3CDTF">2022-03-26T03:10:22Z</dcterms:created>
  <dcterms:modified xsi:type="dcterms:W3CDTF">2026-09-25T10:07:55Z</dcterms:modified>
</cp:coreProperties>
</file>